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sldIdLst>
    <p:sldId id="256" r:id="rId4"/>
    <p:sldId id="257" r:id="rId5"/>
    <p:sldId id="258" r:id="rId6"/>
    <p:sldId id="259" r:id="rId7"/>
    <p:sldId id="260" r:id="rId8"/>
    <p:sldId id="314" r:id="rId9"/>
    <p:sldId id="315" r:id="rId10"/>
    <p:sldId id="316" r:id="rId11"/>
    <p:sldId id="261" r:id="rId12"/>
    <p:sldId id="262" r:id="rId13"/>
    <p:sldId id="263" r:id="rId14"/>
    <p:sldId id="267" r:id="rId15"/>
    <p:sldId id="268" r:id="rId16"/>
    <p:sldId id="269" r:id="rId17"/>
    <p:sldId id="270" r:id="rId18"/>
    <p:sldId id="271" r:id="rId19"/>
    <p:sldId id="272" r:id="rId20"/>
    <p:sldId id="273" r:id="rId21"/>
    <p:sldId id="274" r:id="rId22"/>
    <p:sldId id="275" r:id="rId23"/>
    <p:sldId id="276" r:id="rId24"/>
    <p:sldId id="281" r:id="rId25"/>
    <p:sldId id="282" r:id="rId26"/>
    <p:sldId id="297" r:id="rId27"/>
    <p:sldId id="307" r:id="rId28"/>
    <p:sldId id="301" r:id="rId29"/>
    <p:sldId id="317" r:id="rId30"/>
    <p:sldId id="300" r:id="rId31"/>
    <p:sldId id="277" r:id="rId32"/>
    <p:sldId id="278" r:id="rId33"/>
    <p:sldId id="279" r:id="rId34"/>
    <p:sldId id="280" r:id="rId3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64" d="100"/>
          <a:sy n="64" d="100"/>
        </p:scale>
        <p:origin x="-6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481138"/>
            <a:ext cx="4032504" cy="452596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481138"/>
            <a:ext cx="4032504" cy="452596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29841" y="2505075"/>
            <a:ext cx="3868340"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zh-CN" altLang="en-US" strike="noStrike" noProof="1"/>
          </a:p>
        </p:txBody>
      </p:sp>
      <p:sp>
        <p:nvSpPr>
          <p:cNvPr id="8" name="页脚占位符 7"/>
          <p:cNvSpPr>
            <a:spLocks noGrp="1"/>
          </p:cNvSpPr>
          <p:nvPr>
            <p:ph type="ftr" sz="quarter" idx="11"/>
          </p:nvPr>
        </p:nvSpPr>
        <p:spPr/>
        <p:txBody>
          <a:bodyPr/>
          <a:lstStyle/>
          <a:p>
            <a:pPr lvl="0" eaLnBrk="1" fontAlgn="base" hangingPunct="1"/>
            <a:endParaRPr lang="en-US" altLang="x-none"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zh-CN" altLang="en-US" strike="noStrike" noProof="1"/>
          </a:p>
        </p:txBody>
      </p:sp>
      <p:sp>
        <p:nvSpPr>
          <p:cNvPr id="4" name="页脚占位符 3"/>
          <p:cNvSpPr>
            <a:spLocks noGrp="1"/>
          </p:cNvSpPr>
          <p:nvPr>
            <p:ph type="ftr" sz="quarter" idx="11"/>
          </p:nvPr>
        </p:nvSpPr>
        <p:spPr/>
        <p:txBody>
          <a:bodyPr/>
          <a:lstStyle/>
          <a:p>
            <a:pPr lvl="0" eaLnBrk="1" fontAlgn="base" hangingPunct="1"/>
            <a:endParaRPr lang="en-US" altLang="x-none"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zh-CN" altLang="en-US" strike="noStrike" noProof="1"/>
          </a:p>
        </p:txBody>
      </p:sp>
      <p:sp>
        <p:nvSpPr>
          <p:cNvPr id="3" name="页脚占位符 2"/>
          <p:cNvSpPr>
            <a:spLocks noGrp="1"/>
          </p:cNvSpPr>
          <p:nvPr>
            <p:ph type="ftr" sz="quarter" idx="11"/>
          </p:nvPr>
        </p:nvSpPr>
        <p:spPr/>
        <p:txBody>
          <a:bodyPr/>
          <a:lstStyle/>
          <a:p>
            <a:pPr lvl="0" eaLnBrk="1" fontAlgn="base" hangingPunct="1"/>
            <a:endParaRPr lang="en-US" altLang="x-none"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732462"/>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481138"/>
            <a:ext cx="4032504" cy="452596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481138"/>
            <a:ext cx="4032504" cy="4525962"/>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29841" y="2505075"/>
            <a:ext cx="3868340"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zh-CN" altLang="en-US" strike="noStrike" noProof="1"/>
          </a:p>
        </p:txBody>
      </p:sp>
      <p:sp>
        <p:nvSpPr>
          <p:cNvPr id="8" name="页脚占位符 7"/>
          <p:cNvSpPr>
            <a:spLocks noGrp="1"/>
          </p:cNvSpPr>
          <p:nvPr>
            <p:ph type="ftr" sz="quarter" idx="11"/>
          </p:nvPr>
        </p:nvSpPr>
        <p:spPr/>
        <p:txBody>
          <a:bodyPr/>
          <a:lstStyle/>
          <a:p>
            <a:pPr lvl="0" eaLnBrk="1" fontAlgn="base" hangingPunct="1"/>
            <a:endParaRPr lang="en-US" altLang="x-none"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zh-CN" altLang="en-US" strike="noStrike" noProof="1"/>
          </a:p>
        </p:txBody>
      </p:sp>
      <p:sp>
        <p:nvSpPr>
          <p:cNvPr id="4" name="页脚占位符 3"/>
          <p:cNvSpPr>
            <a:spLocks noGrp="1"/>
          </p:cNvSpPr>
          <p:nvPr>
            <p:ph type="ftr" sz="quarter" idx="11"/>
          </p:nvPr>
        </p:nvSpPr>
        <p:spPr/>
        <p:txBody>
          <a:bodyPr/>
          <a:lstStyle/>
          <a:p>
            <a:pPr lvl="0" eaLnBrk="1" fontAlgn="base" hangingPunct="1"/>
            <a:endParaRPr lang="en-US" altLang="x-none"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zh-CN" altLang="en-US" strike="noStrike" noProof="1"/>
          </a:p>
        </p:txBody>
      </p:sp>
      <p:sp>
        <p:nvSpPr>
          <p:cNvPr id="3" name="页脚占位符 2"/>
          <p:cNvSpPr>
            <a:spLocks noGrp="1"/>
          </p:cNvSpPr>
          <p:nvPr>
            <p:ph type="ftr" sz="quarter" idx="11"/>
          </p:nvPr>
        </p:nvSpPr>
        <p:spPr/>
        <p:txBody>
          <a:bodyPr/>
          <a:lstStyle/>
          <a:p>
            <a:pPr lvl="0" eaLnBrk="1" fontAlgn="base" hangingPunct="1"/>
            <a:endParaRPr lang="en-US" altLang="x-none"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732462"/>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en-US" altLang="x-none"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29841" y="2505075"/>
            <a:ext cx="3868340"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zh-CN" altLang="en-US" strike="noStrike" noProof="1"/>
          </a:p>
        </p:txBody>
      </p:sp>
      <p:sp>
        <p:nvSpPr>
          <p:cNvPr id="8" name="页脚占位符 7"/>
          <p:cNvSpPr>
            <a:spLocks noGrp="1"/>
          </p:cNvSpPr>
          <p:nvPr>
            <p:ph type="ftr" sz="quarter" idx="11"/>
          </p:nvPr>
        </p:nvSpPr>
        <p:spPr/>
        <p:txBody>
          <a:bodyPr/>
          <a:lstStyle/>
          <a:p>
            <a:pPr lvl="0" eaLnBrk="1" fontAlgn="base" hangingPunct="1"/>
            <a:endParaRPr lang="en-US" altLang="x-none"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zh-CN" altLang="en-US" strike="noStrike" noProof="1"/>
          </a:p>
        </p:txBody>
      </p:sp>
      <p:sp>
        <p:nvSpPr>
          <p:cNvPr id="4" name="页脚占位符 3"/>
          <p:cNvSpPr>
            <a:spLocks noGrp="1"/>
          </p:cNvSpPr>
          <p:nvPr>
            <p:ph type="ftr" sz="quarter" idx="11"/>
          </p:nvPr>
        </p:nvSpPr>
        <p:spPr/>
        <p:txBody>
          <a:bodyPr/>
          <a:lstStyle/>
          <a:p>
            <a:pPr lvl="0" eaLnBrk="1" fontAlgn="base" hangingPunct="1"/>
            <a:endParaRPr lang="en-US" altLang="x-none"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zh-CN" altLang="en-US" strike="noStrike" noProof="1"/>
          </a:p>
        </p:txBody>
      </p:sp>
      <p:sp>
        <p:nvSpPr>
          <p:cNvPr id="3" name="页脚占位符 2"/>
          <p:cNvSpPr>
            <a:spLocks noGrp="1"/>
          </p:cNvSpPr>
          <p:nvPr>
            <p:ph type="ftr" sz="quarter" idx="11"/>
          </p:nvPr>
        </p:nvSpPr>
        <p:spPr/>
        <p:txBody>
          <a:bodyPr/>
          <a:lstStyle/>
          <a:p>
            <a:pPr lvl="0" eaLnBrk="1" fontAlgn="base" hangingPunct="1"/>
            <a:endParaRPr lang="en-US" altLang="x-none"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en-US" altLang="x-none"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028" name="Rectangle 4"/>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eaLnBrk="1" fontAlgn="base" hangingPunct="1"/>
            <a:endParaRPr lang="zh-CN" altLang="en-US" strike="noStrike" noProof="1"/>
          </a:p>
        </p:txBody>
      </p:sp>
      <p:sp>
        <p:nvSpPr>
          <p:cNvPr id="1029" name="Rectangle 5"/>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eaLnBrk="1" fontAlgn="base" hangingPunct="1"/>
            <a:endParaRPr lang="en-US" altLang="x-none" strike="noStrike" noProof="1"/>
          </a:p>
        </p:txBody>
      </p:sp>
      <p:sp>
        <p:nvSpPr>
          <p:cNvPr id="1030" name="Rectangle 6"/>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任意多边形 12"/>
          <p:cNvSpPr/>
          <p:nvPr/>
        </p:nvSpPr>
        <p:spPr>
          <a:xfrm>
            <a:off x="715963" y="5002213"/>
            <a:ext cx="3802062" cy="1443037"/>
          </a:xfrm>
          <a:custGeom>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rgbClr val="9FCBDC">
              <a:alpha val="39999"/>
            </a:srgbClr>
          </a:solidFill>
          <a:ln w="9525">
            <a:noFill/>
          </a:ln>
        </p:spPr>
        <p:txBody>
          <a:bodyPr/>
          <a:lstStyle/>
          <a:p>
            <a:endParaRPr lang="zh-CN" altLang="en-US"/>
          </a:p>
        </p:txBody>
      </p:sp>
      <p:sp>
        <p:nvSpPr>
          <p:cNvPr id="2051" name="任意多边形 11"/>
          <p:cNvSpPr/>
          <p:nvPr/>
        </p:nvSpPr>
        <p:spPr>
          <a:xfrm>
            <a:off x="-53975" y="5784850"/>
            <a:ext cx="3802063" cy="838200"/>
          </a:xfrm>
          <a:custGeom>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solidFill>
          <a:ln w="9525">
            <a:noFill/>
          </a:ln>
        </p:spPr>
        <p:txBody>
          <a:bodyPr/>
          <a:lstStyle/>
          <a:p>
            <a:endParaRPr lang="zh-CN" altLang="en-US"/>
          </a:p>
        </p:txBody>
      </p:sp>
      <p:grpSp>
        <p:nvGrpSpPr>
          <p:cNvPr id="2052" name="直角三角形 13"/>
          <p:cNvGrpSpPr/>
          <p:nvPr/>
        </p:nvGrpSpPr>
        <p:grpSpPr>
          <a:xfrm>
            <a:off x="-12700" y="5784850"/>
            <a:ext cx="3414713" cy="1092200"/>
            <a:chOff x="0" y="0"/>
            <a:chExt cx="2151" cy="688"/>
          </a:xfrm>
        </p:grpSpPr>
        <p:pic>
          <p:nvPicPr>
            <p:cNvPr id="2053" name="直角三角形 13"/>
            <p:cNvPicPr/>
            <p:nvPr/>
          </p:nvPicPr>
          <p:blipFill>
            <a:blip r:embed="rId13"/>
            <a:stretch>
              <a:fillRect/>
            </a:stretch>
          </p:blipFill>
          <p:spPr>
            <a:xfrm>
              <a:off x="0" y="0"/>
              <a:ext cx="2151" cy="688"/>
            </a:xfrm>
            <a:prstGeom prst="rect">
              <a:avLst/>
            </a:prstGeom>
            <a:noFill/>
            <a:ln w="9525">
              <a:noFill/>
            </a:ln>
          </p:spPr>
        </p:pic>
        <p:sp>
          <p:nvSpPr>
            <p:cNvPr id="2054" name="文本框 2053"/>
            <p:cNvSpPr txBox="1"/>
            <p:nvPr/>
          </p:nvSpPr>
          <p:spPr>
            <a:xfrm>
              <a:off x="183" y="401"/>
              <a:ext cx="1071" cy="227"/>
            </a:xfrm>
            <a:prstGeom prst="rect">
              <a:avLst/>
            </a:prstGeom>
            <a:noFill/>
            <a:ln w="9525">
              <a:noFill/>
            </a:ln>
          </p:spPr>
          <p:txBody>
            <a:bodyPr anchor="ctr"/>
            <a:lstStyle/>
            <a:p>
              <a:pPr lvl="0" algn="ctr"/>
              <a:endParaRPr lang="en-US" altLang="x-none" dirty="0">
                <a:solidFill>
                  <a:srgbClr val="FFFFFF"/>
                </a:solidFill>
                <a:latin typeface="Lucida Sans Unicode" panose="020B0602030504020204" pitchFamily="2" charset="0"/>
                <a:ea typeface="宋体" panose="02010600030101010101" pitchFamily="2" charset="-122"/>
              </a:endParaRPr>
            </a:p>
          </p:txBody>
        </p:sp>
      </p:grpSp>
      <p:pic>
        <p:nvPicPr>
          <p:cNvPr id="2055" name="直接连接符 14"/>
          <p:cNvPicPr/>
          <p:nvPr/>
        </p:nvPicPr>
        <p:blipFill>
          <a:blip r:embed="rId14"/>
          <a:stretch>
            <a:fillRect/>
          </a:stretch>
        </p:blipFill>
        <p:spPr>
          <a:xfrm>
            <a:off x="-19050" y="5772150"/>
            <a:ext cx="3421063" cy="1109663"/>
          </a:xfrm>
          <a:prstGeom prst="rect">
            <a:avLst/>
          </a:prstGeom>
          <a:noFill/>
          <a:ln w="9525">
            <a:noFill/>
          </a:ln>
        </p:spPr>
      </p:pic>
      <p:sp>
        <p:nvSpPr>
          <p:cNvPr id="2056" name="标题占位符 8"/>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2057" name="文本占位符 29"/>
          <p:cNvSpPr>
            <a:spLocks noGrp="1"/>
          </p:cNvSpPr>
          <p:nvPr>
            <p:ph type="body"/>
          </p:nvPr>
        </p:nvSpPr>
        <p:spPr>
          <a:xfrm>
            <a:off x="457200" y="1481138"/>
            <a:ext cx="8229600" cy="4525962"/>
          </a:xfrm>
          <a:prstGeom prst="rect">
            <a:avLst/>
          </a:prstGeom>
          <a:noFill/>
          <a:ln w="9525">
            <a:noFill/>
          </a:ln>
        </p:spPr>
        <p:txBody>
          <a:bodyPr anchor="t"/>
          <a:lstStyle/>
          <a:p>
            <a:pPr lvl="0" indent="-25527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2058" name="日期占位符 9"/>
          <p:cNvSpPr>
            <a:spLocks noGrp="1"/>
          </p:cNvSpPr>
          <p:nvPr>
            <p:ph type="dt" sz="half" idx="2"/>
          </p:nvPr>
        </p:nvSpPr>
        <p:spPr>
          <a:xfrm>
            <a:off x="6727825" y="6408738"/>
            <a:ext cx="1919288" cy="365125"/>
          </a:xfrm>
          <a:prstGeom prst="rect">
            <a:avLst/>
          </a:prstGeom>
          <a:noFill/>
          <a:ln w="9525">
            <a:noFill/>
            <a:miter/>
          </a:ln>
        </p:spPr>
        <p:txBody>
          <a:bodyPr anchor="b"/>
          <a:lstStyle>
            <a:lvl1pPr>
              <a:defRPr sz="1000"/>
            </a:lvl1pPr>
          </a:lstStyle>
          <a:p>
            <a:pPr lvl="0" eaLnBrk="1" fontAlgn="base" hangingPunct="1"/>
            <a:endParaRPr lang="zh-CN" altLang="en-US" strike="noStrike" noProof="1"/>
          </a:p>
        </p:txBody>
      </p:sp>
      <p:sp>
        <p:nvSpPr>
          <p:cNvPr id="2059" name="页脚占位符 21"/>
          <p:cNvSpPr>
            <a:spLocks noGrp="1"/>
          </p:cNvSpPr>
          <p:nvPr>
            <p:ph type="ftr" sz="quarter" idx="3"/>
          </p:nvPr>
        </p:nvSpPr>
        <p:spPr>
          <a:xfrm>
            <a:off x="4379913" y="6408738"/>
            <a:ext cx="2351088" cy="365125"/>
          </a:xfrm>
          <a:prstGeom prst="rect">
            <a:avLst/>
          </a:prstGeom>
          <a:noFill/>
          <a:ln w="9525">
            <a:noFill/>
            <a:miter/>
          </a:ln>
        </p:spPr>
        <p:txBody>
          <a:bodyPr anchor="b"/>
          <a:lstStyle>
            <a:lvl1pPr algn="r">
              <a:defRPr sz="1000"/>
            </a:lvl1pPr>
          </a:lstStyle>
          <a:p>
            <a:pPr lvl="0" eaLnBrk="1" fontAlgn="base" hangingPunct="1"/>
            <a:endParaRPr lang="en-US" altLang="x-none" strike="noStrike" noProof="1"/>
          </a:p>
        </p:txBody>
      </p:sp>
      <p:sp>
        <p:nvSpPr>
          <p:cNvPr id="2060" name="灯片编号占位符 17"/>
          <p:cNvSpPr>
            <a:spLocks noGrp="1"/>
          </p:cNvSpPr>
          <p:nvPr>
            <p:ph type="sldNum" sz="quarter" idx="4"/>
          </p:nvPr>
        </p:nvSpPr>
        <p:spPr>
          <a:xfrm>
            <a:off x="8647113" y="6408738"/>
            <a:ext cx="366713" cy="365125"/>
          </a:xfrm>
          <a:prstGeom prst="rect">
            <a:avLst/>
          </a:prstGeom>
          <a:noFill/>
          <a:ln w="9525">
            <a:noFill/>
            <a:miter/>
          </a:ln>
        </p:spPr>
        <p:txBody>
          <a:bodyPr anchor="b"/>
          <a:lstStyle>
            <a:lvl1pPr algn="r">
              <a:defRPr sz="10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eaLnBrk="1" fontAlgn="base" latinLnBrk="0" hangingPunct="1">
        <a:spcBef>
          <a:spcPct val="0"/>
        </a:spcBef>
        <a:spcAft>
          <a:spcPct val="0"/>
        </a:spcAft>
        <a:buClr>
          <a:srgbClr val="000000"/>
        </a:buClr>
        <a:buNone/>
        <a:defRPr sz="4100" b="1" i="0" u="none" kern="1200" baseline="0">
          <a:solidFill>
            <a:schemeClr val="tx2"/>
          </a:solidFill>
          <a:latin typeface="+mj-lt"/>
          <a:ea typeface="+mj-ea"/>
          <a:cs typeface="+mj-cs"/>
        </a:defRPr>
      </a:lvl1pPr>
    </p:titleStyle>
    <p:bodyStyle>
      <a:lvl1pPr marL="365125" lvl="0" indent="-255270" algn="l" defTabSz="914400" eaLnBrk="1" fontAlgn="base" latinLnBrk="0" hangingPunct="1">
        <a:spcBef>
          <a:spcPts val="400"/>
        </a:spcBef>
        <a:spcAft>
          <a:spcPct val="0"/>
        </a:spcAft>
        <a:buClr>
          <a:schemeClr val="accent1"/>
        </a:buClr>
        <a:buSzPct val="68000"/>
        <a:buFont typeface="Wingdings 3" panose="05040102010807070707" pitchFamily="2" charset="2"/>
        <a:buChar char=""/>
        <a:defRPr sz="2700" b="0" i="0" u="none" kern="1200" baseline="0">
          <a:solidFill>
            <a:schemeClr val="tx1"/>
          </a:solidFill>
          <a:latin typeface="+mn-lt"/>
          <a:ea typeface="+mn-ea"/>
          <a:cs typeface="+mn-cs"/>
        </a:defRPr>
      </a:lvl1pPr>
      <a:lvl2pPr marL="621030" lvl="1" indent="-228600" algn="l" defTabSz="914400" eaLnBrk="1" fontAlgn="base" latinLnBrk="0" hangingPunct="1">
        <a:spcBef>
          <a:spcPts val="325"/>
        </a:spcBef>
        <a:spcAft>
          <a:spcPct val="0"/>
        </a:spcAft>
        <a:buClr>
          <a:schemeClr val="accent1"/>
        </a:buClr>
        <a:buFont typeface="Verdana" panose="020B0604030504040204" pitchFamily="2" charset="0"/>
        <a:buChar char="◦"/>
        <a:defRPr sz="2300" b="0" i="0" u="none" kern="1200" baseline="0">
          <a:solidFill>
            <a:schemeClr val="tx1"/>
          </a:solidFill>
          <a:latin typeface="+mn-lt"/>
          <a:ea typeface="+mn-ea"/>
          <a:cs typeface="+mn-cs"/>
        </a:defRPr>
      </a:lvl2pPr>
      <a:lvl3pPr marL="859155" lvl="2" indent="-228600" algn="l" defTabSz="914400" eaLnBrk="1" fontAlgn="base" latinLnBrk="0" hangingPunct="1">
        <a:spcBef>
          <a:spcPts val="350"/>
        </a:spcBef>
        <a:spcAft>
          <a:spcPct val="0"/>
        </a:spcAft>
        <a:buClr>
          <a:schemeClr val="accent2"/>
        </a:buClr>
        <a:buSzPct val="100000"/>
        <a:buFont typeface="Wingdings 2" panose="05020102010507070707" pitchFamily="2" charset="2"/>
        <a:buChar char=""/>
        <a:defRPr sz="2100" b="0" i="0" u="none" kern="1200" baseline="0">
          <a:solidFill>
            <a:schemeClr val="tx1"/>
          </a:solidFill>
          <a:latin typeface="+mn-lt"/>
          <a:ea typeface="+mn-ea"/>
          <a:cs typeface="+mn-cs"/>
        </a:defRPr>
      </a:lvl3pPr>
      <a:lvl4pPr marL="1143000" lvl="3"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900" b="0" i="0" u="none" kern="1200" baseline="0">
          <a:solidFill>
            <a:schemeClr val="tx1"/>
          </a:solidFill>
          <a:latin typeface="+mn-lt"/>
          <a:ea typeface="+mn-ea"/>
          <a:cs typeface="+mn-cs"/>
        </a:defRPr>
      </a:lvl4pPr>
      <a:lvl5pPr marL="1371600" lvl="4"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5pPr>
      <a:lvl6pPr marL="2514600" lvl="5"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直角三角形 10"/>
          <p:cNvSpPr/>
          <p:nvPr/>
        </p:nvSpPr>
        <p:spPr>
          <a:xfrm>
            <a:off x="0" y="4664075"/>
            <a:ext cx="9150350" cy="0"/>
          </a:xfrm>
          <a:prstGeom prst="rtTriangle">
            <a:avLst/>
          </a:prstGeom>
          <a:gradFill rotWithShape="1">
            <a:gsLst>
              <a:gs pos="0">
                <a:srgbClr val="007897"/>
              </a:gs>
              <a:gs pos="50000">
                <a:srgbClr val="4ABBE0"/>
              </a:gs>
              <a:gs pos="100000">
                <a:srgbClr val="007897"/>
              </a:gs>
            </a:gsLst>
            <a:lin ang="3000000" scaled="1"/>
            <a:tileRect/>
          </a:gradFill>
          <a:ln w="9525">
            <a:noFill/>
          </a:ln>
        </p:spPr>
        <p:txBody>
          <a:bodyPr anchor="ctr"/>
          <a:lstStyle/>
          <a:p>
            <a:pPr lvl="0" algn="ctr"/>
            <a:endParaRPr lang="en-US" altLang="x-none" dirty="0">
              <a:solidFill>
                <a:srgbClr val="FFFFFF"/>
              </a:solidFill>
              <a:latin typeface="Lucida Sans Unicode" panose="020B0602030504020204" pitchFamily="2" charset="0"/>
              <a:ea typeface="宋体" panose="02010600030101010101" pitchFamily="2" charset="-122"/>
            </a:endParaRPr>
          </a:p>
        </p:txBody>
      </p:sp>
      <p:grpSp>
        <p:nvGrpSpPr>
          <p:cNvPr id="3075" name="组合 15"/>
          <p:cNvGrpSpPr/>
          <p:nvPr/>
        </p:nvGrpSpPr>
        <p:grpSpPr>
          <a:xfrm>
            <a:off x="-3175" y="4953000"/>
            <a:ext cx="9147175" cy="1911350"/>
            <a:chOff x="0" y="0"/>
            <a:chExt cx="9147765" cy="2032192"/>
          </a:xfrm>
        </p:grpSpPr>
        <p:sp>
          <p:nvSpPr>
            <p:cNvPr id="3076" name="任意多边形 16"/>
            <p:cNvSpPr/>
            <p:nvPr/>
          </p:nvSpPr>
          <p:spPr>
            <a:xfrm>
              <a:off x="1691278" y="0"/>
              <a:ext cx="7456487" cy="518816"/>
            </a:xfrm>
            <a:custGeom>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9FCBDC">
                <a:alpha val="39999"/>
              </a:srgbClr>
            </a:solidFill>
            <a:ln w="9525">
              <a:noFill/>
            </a:ln>
          </p:spPr>
          <p:txBody>
            <a:bodyPr/>
            <a:lstStyle/>
            <a:p>
              <a:endParaRPr lang="zh-CN" altLang="en-US"/>
            </a:p>
          </p:txBody>
        </p:sp>
        <p:sp>
          <p:nvSpPr>
            <p:cNvPr id="3077" name="任意多边形 18"/>
            <p:cNvSpPr/>
            <p:nvPr/>
          </p:nvSpPr>
          <p:spPr>
            <a:xfrm>
              <a:off x="39208" y="302630"/>
              <a:ext cx="9108557" cy="838200"/>
            </a:xfrm>
            <a:custGeom>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solidFill>
            <a:ln w="9525">
              <a:noFill/>
            </a:ln>
          </p:spPr>
          <p:txBody>
            <a:bodyPr/>
            <a:lstStyle/>
            <a:p>
              <a:endParaRPr lang="zh-CN" altLang="en-US"/>
            </a:p>
          </p:txBody>
        </p:sp>
        <p:grpSp>
          <p:nvGrpSpPr>
            <p:cNvPr id="3078" name="任意多边形 19"/>
            <p:cNvGrpSpPr/>
            <p:nvPr/>
          </p:nvGrpSpPr>
          <p:grpSpPr>
            <a:xfrm>
              <a:off x="-2331" y="42113"/>
              <a:ext cx="9156192" cy="1995504"/>
              <a:chOff x="0" y="0"/>
              <a:chExt cx="9156192" cy="1877568"/>
            </a:xfrm>
          </p:grpSpPr>
          <p:pic>
            <p:nvPicPr>
              <p:cNvPr id="3079" name="任意多边形 19"/>
              <p:cNvPicPr/>
              <p:nvPr/>
            </p:nvPicPr>
            <p:blipFill>
              <a:blip r:embed="rId13"/>
              <a:stretch>
                <a:fillRect/>
              </a:stretch>
            </p:blipFill>
            <p:spPr>
              <a:xfrm>
                <a:off x="0" y="0"/>
                <a:ext cx="9156192" cy="1877568"/>
              </a:xfrm>
              <a:prstGeom prst="rect">
                <a:avLst/>
              </a:prstGeom>
              <a:noFill/>
              <a:ln w="9525">
                <a:noFill/>
              </a:ln>
            </p:spPr>
          </p:pic>
          <p:sp>
            <p:nvSpPr>
              <p:cNvPr id="3080" name="文本框 3079"/>
              <p:cNvSpPr txBox="1"/>
              <p:nvPr/>
            </p:nvSpPr>
            <p:spPr>
              <a:xfrm>
                <a:off x="6096" y="8354"/>
                <a:ext cx="0" cy="0"/>
              </a:xfrm>
              <a:prstGeom prst="rect">
                <a:avLst/>
              </a:prstGeom>
              <a:noFill/>
              <a:ln w="9525">
                <a:noFill/>
              </a:ln>
            </p:spPr>
            <p:txBody>
              <a:bodyPr anchor="ctr"/>
              <a:lstStyle/>
              <a:p>
                <a:pPr lvl="0" algn="ctr"/>
                <a:endParaRPr lang="en-US" altLang="x-none" dirty="0">
                  <a:solidFill>
                    <a:srgbClr val="FFFFFF"/>
                  </a:solidFill>
                  <a:latin typeface="Lucida Sans Unicode" panose="020B0602030504020204" pitchFamily="2" charset="0"/>
                  <a:ea typeface="宋体" panose="02010600030101010101" pitchFamily="2" charset="-122"/>
                </a:endParaRPr>
              </a:p>
            </p:txBody>
          </p:sp>
        </p:grpSp>
        <p:pic>
          <p:nvPicPr>
            <p:cNvPr id="3081" name="直接连接符 20"/>
            <p:cNvPicPr/>
            <p:nvPr/>
          </p:nvPicPr>
          <p:blipFill>
            <a:blip r:embed="rId14"/>
            <a:stretch>
              <a:fillRect/>
            </a:stretch>
          </p:blipFill>
          <p:spPr>
            <a:xfrm>
              <a:off x="-8427" y="35634"/>
              <a:ext cx="9162288" cy="868174"/>
            </a:xfrm>
            <a:prstGeom prst="rect">
              <a:avLst/>
            </a:prstGeom>
            <a:noFill/>
            <a:ln w="9525">
              <a:noFill/>
            </a:ln>
          </p:spPr>
        </p:pic>
      </p:grpSp>
      <p:sp>
        <p:nvSpPr>
          <p:cNvPr id="3082" name="标题占位符 8"/>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3083" name="文本占位符 29"/>
          <p:cNvSpPr>
            <a:spLocks noGrp="1"/>
          </p:cNvSpPr>
          <p:nvPr>
            <p:ph type="body"/>
          </p:nvPr>
        </p:nvSpPr>
        <p:spPr>
          <a:xfrm>
            <a:off x="457200" y="1481138"/>
            <a:ext cx="8229600" cy="4525962"/>
          </a:xfrm>
          <a:prstGeom prst="rect">
            <a:avLst/>
          </a:prstGeom>
          <a:noFill/>
          <a:ln w="9525">
            <a:noFill/>
          </a:ln>
        </p:spPr>
        <p:txBody>
          <a:bodyPr anchor="t"/>
          <a:lstStyle/>
          <a:p>
            <a:pPr lvl="0" indent="-25527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3084" name="日期占位符 29"/>
          <p:cNvSpPr>
            <a:spLocks noGrp="1"/>
          </p:cNvSpPr>
          <p:nvPr>
            <p:ph type="dt" sz="half" idx="2"/>
          </p:nvPr>
        </p:nvSpPr>
        <p:spPr>
          <a:xfrm>
            <a:off x="6727825" y="6408738"/>
            <a:ext cx="1919288" cy="365125"/>
          </a:xfrm>
          <a:prstGeom prst="rect">
            <a:avLst/>
          </a:prstGeom>
          <a:noFill/>
          <a:ln w="9525">
            <a:noFill/>
            <a:miter/>
          </a:ln>
        </p:spPr>
        <p:txBody>
          <a:bodyPr anchor="b"/>
          <a:lstStyle>
            <a:lvl1pPr>
              <a:defRPr sz="1000">
                <a:solidFill>
                  <a:srgbClr val="FFFFFF"/>
                </a:solidFill>
              </a:defRPr>
            </a:lvl1pPr>
          </a:lstStyle>
          <a:p>
            <a:pPr lvl="0" eaLnBrk="1" fontAlgn="base" hangingPunct="1"/>
            <a:endParaRPr lang="zh-CN" altLang="en-US" strike="noStrike" noProof="1"/>
          </a:p>
        </p:txBody>
      </p:sp>
      <p:sp>
        <p:nvSpPr>
          <p:cNvPr id="3085" name="页脚占位符 18"/>
          <p:cNvSpPr>
            <a:spLocks noGrp="1"/>
          </p:cNvSpPr>
          <p:nvPr>
            <p:ph type="ftr" sz="quarter" idx="3"/>
          </p:nvPr>
        </p:nvSpPr>
        <p:spPr>
          <a:xfrm>
            <a:off x="4379913" y="6408738"/>
            <a:ext cx="2351088" cy="365125"/>
          </a:xfrm>
          <a:prstGeom prst="rect">
            <a:avLst/>
          </a:prstGeom>
          <a:noFill/>
          <a:ln w="9525">
            <a:noFill/>
            <a:miter/>
          </a:ln>
        </p:spPr>
        <p:txBody>
          <a:bodyPr anchor="b"/>
          <a:lstStyle>
            <a:lvl1pPr algn="r">
              <a:defRPr sz="1000">
                <a:solidFill>
                  <a:srgbClr val="E8F0F4"/>
                </a:solidFill>
              </a:defRPr>
            </a:lvl1pPr>
          </a:lstStyle>
          <a:p>
            <a:pPr lvl="0" eaLnBrk="1" fontAlgn="base" hangingPunct="1"/>
            <a:endParaRPr lang="en-US" altLang="x-none" strike="noStrike" noProof="1"/>
          </a:p>
        </p:txBody>
      </p:sp>
      <p:sp>
        <p:nvSpPr>
          <p:cNvPr id="3086" name="灯片编号占位符 26"/>
          <p:cNvSpPr>
            <a:spLocks noGrp="1"/>
          </p:cNvSpPr>
          <p:nvPr>
            <p:ph type="sldNum" sz="quarter" idx="4"/>
          </p:nvPr>
        </p:nvSpPr>
        <p:spPr>
          <a:xfrm>
            <a:off x="8647113" y="6408738"/>
            <a:ext cx="366713" cy="365125"/>
          </a:xfrm>
          <a:prstGeom prst="rect">
            <a:avLst/>
          </a:prstGeom>
          <a:noFill/>
          <a:ln w="9525">
            <a:noFill/>
            <a:miter/>
          </a:ln>
        </p:spPr>
        <p:txBody>
          <a:bodyPr anchor="b"/>
          <a:lstStyle>
            <a:lvl1pPr algn="r">
              <a:defRPr sz="1000">
                <a:solidFill>
                  <a:srgbClr val="FFFFFF"/>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l" defTabSz="914400" eaLnBrk="1" fontAlgn="base" latinLnBrk="0" hangingPunct="1">
        <a:spcBef>
          <a:spcPct val="0"/>
        </a:spcBef>
        <a:spcAft>
          <a:spcPct val="0"/>
        </a:spcAft>
        <a:buClr>
          <a:srgbClr val="000000"/>
        </a:buClr>
        <a:buNone/>
        <a:defRPr sz="4100" b="1" i="0" u="none" kern="1200" baseline="0">
          <a:solidFill>
            <a:schemeClr val="tx2"/>
          </a:solidFill>
          <a:latin typeface="+mj-lt"/>
          <a:ea typeface="+mj-ea"/>
          <a:cs typeface="+mj-cs"/>
        </a:defRPr>
      </a:lvl1pPr>
    </p:titleStyle>
    <p:bodyStyle>
      <a:lvl1pPr marL="365125" lvl="0" indent="-255270" algn="l" defTabSz="914400" eaLnBrk="1" fontAlgn="base" latinLnBrk="0" hangingPunct="1">
        <a:spcBef>
          <a:spcPts val="400"/>
        </a:spcBef>
        <a:spcAft>
          <a:spcPct val="0"/>
        </a:spcAft>
        <a:buClr>
          <a:schemeClr val="accent1"/>
        </a:buClr>
        <a:buSzPct val="68000"/>
        <a:buFont typeface="Wingdings 3" panose="05040102010807070707" pitchFamily="2" charset="2"/>
        <a:buChar char=""/>
        <a:defRPr sz="2700" b="0" i="0" u="none" kern="1200" baseline="0">
          <a:solidFill>
            <a:schemeClr val="tx1"/>
          </a:solidFill>
          <a:latin typeface="+mn-lt"/>
          <a:ea typeface="+mn-ea"/>
          <a:cs typeface="+mn-cs"/>
        </a:defRPr>
      </a:lvl1pPr>
      <a:lvl2pPr marL="621030" lvl="1" indent="-228600" algn="l" defTabSz="914400" eaLnBrk="1" fontAlgn="base" latinLnBrk="0" hangingPunct="1">
        <a:spcBef>
          <a:spcPts val="325"/>
        </a:spcBef>
        <a:spcAft>
          <a:spcPct val="0"/>
        </a:spcAft>
        <a:buClr>
          <a:schemeClr val="accent1"/>
        </a:buClr>
        <a:buFont typeface="Verdana" panose="020B0604030504040204" pitchFamily="2" charset="0"/>
        <a:buChar char="◦"/>
        <a:defRPr sz="2300" b="0" i="0" u="none" kern="1200" baseline="0">
          <a:solidFill>
            <a:schemeClr val="tx1"/>
          </a:solidFill>
          <a:latin typeface="+mn-lt"/>
          <a:ea typeface="+mn-ea"/>
          <a:cs typeface="+mn-cs"/>
        </a:defRPr>
      </a:lvl2pPr>
      <a:lvl3pPr marL="859155" lvl="2" indent="-228600" algn="l" defTabSz="914400" eaLnBrk="1" fontAlgn="base" latinLnBrk="0" hangingPunct="1">
        <a:spcBef>
          <a:spcPts val="350"/>
        </a:spcBef>
        <a:spcAft>
          <a:spcPct val="0"/>
        </a:spcAft>
        <a:buClr>
          <a:schemeClr val="accent2"/>
        </a:buClr>
        <a:buSzPct val="100000"/>
        <a:buFont typeface="Wingdings 2" panose="05020102010507070707" pitchFamily="2" charset="2"/>
        <a:buChar char=""/>
        <a:defRPr sz="2100" b="0" i="0" u="none" kern="1200" baseline="0">
          <a:solidFill>
            <a:schemeClr val="tx1"/>
          </a:solidFill>
          <a:latin typeface="+mn-lt"/>
          <a:ea typeface="+mn-ea"/>
          <a:cs typeface="+mn-cs"/>
        </a:defRPr>
      </a:lvl3pPr>
      <a:lvl4pPr marL="1143000" lvl="3"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900" b="0" i="0" u="none" kern="1200" baseline="0">
          <a:solidFill>
            <a:schemeClr val="tx1"/>
          </a:solidFill>
          <a:latin typeface="+mn-lt"/>
          <a:ea typeface="+mn-ea"/>
          <a:cs typeface="+mn-cs"/>
        </a:defRPr>
      </a:lvl4pPr>
      <a:lvl5pPr marL="1371600" lvl="4"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5pPr>
      <a:lvl6pPr marL="2514600" lvl="5"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spcBef>
          <a:spcPts val="350"/>
        </a:spcBef>
        <a:spcAft>
          <a:spcPct val="0"/>
        </a:spcAft>
        <a:buClr>
          <a:schemeClr val="accent2"/>
        </a:buClr>
        <a:buFont typeface="Wingdings 2" panose="05020102010507070707" pitchFamily="2" charset="2"/>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Rectangle 2"/>
          <p:cNvPicPr>
            <a:picLocks noGrp="1"/>
          </p:cNvPicPr>
          <p:nvPr>
            <p:ph type="ctrTitle"/>
          </p:nvPr>
        </p:nvPicPr>
        <p:blipFill>
          <a:blip r:embed="rId2"/>
          <a:stretch>
            <a:fillRect/>
          </a:stretch>
        </p:blipFill>
        <p:spPr>
          <a:xfrm>
            <a:off x="355600" y="231140"/>
            <a:ext cx="8089900" cy="1487488"/>
          </a:xfrm>
        </p:spPr>
      </p:pic>
      <p:sp>
        <p:nvSpPr>
          <p:cNvPr id="4098" name="Rectangle 3"/>
          <p:cNvSpPr>
            <a:spLocks noGrp="1"/>
          </p:cNvSpPr>
          <p:nvPr>
            <p:ph type="subTitle"/>
          </p:nvPr>
        </p:nvSpPr>
        <p:spPr>
          <a:xfrm>
            <a:off x="1450975" y="2376488"/>
            <a:ext cx="6400800" cy="1752600"/>
          </a:xfrm>
        </p:spPr>
        <p:txBody>
          <a:bodyPr wrap="square" lIns="45720" rIns="45720" anchor="t"/>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0" lvl="0" indent="0" algn="l">
              <a:lnSpc>
                <a:spcPct val="90000"/>
              </a:lnSpc>
              <a:buFont typeface="Wingdings 2" panose="05020102010507070707" pitchFamily="2" charset="2"/>
              <a:buChar char="•"/>
            </a:pPr>
            <a:r>
              <a:rPr lang="zh-CN" altLang="en-US">
                <a:solidFill>
                  <a:schemeClr val="tx2"/>
                </a:solidFill>
              </a:rPr>
              <a:t>一、银行保证金质押</a:t>
            </a:r>
          </a:p>
          <a:p>
            <a:pPr marL="0" lvl="0" indent="0" algn="l">
              <a:lnSpc>
                <a:spcPct val="90000"/>
              </a:lnSpc>
              <a:buFont typeface="Wingdings 2" panose="05020102010507070707" pitchFamily="2" charset="2"/>
              <a:buChar char="•"/>
            </a:pPr>
            <a:r>
              <a:rPr lang="zh-CN" altLang="en-US">
                <a:solidFill>
                  <a:schemeClr val="tx2"/>
                </a:solidFill>
              </a:rPr>
              <a:t>二、理财产品质押</a:t>
            </a:r>
          </a:p>
          <a:p>
            <a:pPr marL="0" lvl="0" indent="0" algn="l">
              <a:lnSpc>
                <a:spcPct val="90000"/>
              </a:lnSpc>
              <a:buFont typeface="Wingdings 2" panose="05020102010507070707" pitchFamily="2" charset="2"/>
              <a:buChar char="•"/>
            </a:pPr>
            <a:r>
              <a:rPr lang="zh-CN" altLang="en-US">
                <a:solidFill>
                  <a:schemeClr val="tx2"/>
                </a:solidFill>
              </a:rPr>
              <a:t>三、银行卡被盗刷的责任问题</a:t>
            </a:r>
          </a:p>
          <a:p>
            <a:pPr marL="0" lvl="0" indent="0" algn="l">
              <a:lnSpc>
                <a:spcPct val="90000"/>
              </a:lnSpc>
              <a:buFont typeface="Wingdings 2" panose="05020102010507070707" pitchFamily="2" charset="2"/>
              <a:buChar char="•"/>
            </a:pPr>
            <a:r>
              <a:rPr lang="zh-CN" altLang="en-US">
                <a:solidFill>
                  <a:schemeClr val="tx2"/>
                </a:solidFill>
              </a:rPr>
              <a:t>四、票据纠纷</a:t>
            </a:r>
          </a:p>
        </p:txBody>
      </p:sp>
      <p:sp>
        <p:nvSpPr>
          <p:cNvPr id="4099" name="文本框 5123"/>
          <p:cNvSpPr txBox="1"/>
          <p:nvPr/>
        </p:nvSpPr>
        <p:spPr>
          <a:xfrm>
            <a:off x="1798638" y="5507038"/>
            <a:ext cx="5613400" cy="396240"/>
          </a:xfrm>
          <a:prstGeom prst="rect">
            <a:avLst/>
          </a:prstGeom>
          <a:noFill/>
          <a:ln w="9525">
            <a:noFill/>
          </a:ln>
        </p:spPr>
        <p:txBody>
          <a:bodyPr anchor="t">
            <a:spAutoFit/>
          </a:bodyPr>
          <a:lstStyle/>
          <a:p>
            <a:pPr lvl="0"/>
            <a:r>
              <a:rPr lang="zh-CN" altLang="en-US" dirty="0">
                <a:latin typeface="Arial" panose="020B0604020202020204" pitchFamily="34" charset="0"/>
                <a:ea typeface="宋体" panose="02010600030101010101" pitchFamily="2" charset="-122"/>
              </a:rPr>
              <a:t>              </a:t>
            </a:r>
            <a:r>
              <a:rPr lang="zh-CN" altLang="en-US" sz="2000" dirty="0">
                <a:latin typeface="Arial" panose="020B0604020202020204" pitchFamily="34" charset="0"/>
                <a:ea typeface="宋体" panose="02010600030101010101" pitchFamily="2" charset="-122"/>
              </a:rPr>
              <a:t> 山东康桥（东营）律师事务所     崔强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idx="1"/>
          </p:nvPr>
        </p:nvSpPr>
        <p:spPr>
          <a:xfrm>
            <a:off x="378460" y="442595"/>
            <a:ext cx="8255635" cy="5161280"/>
          </a:xfrm>
          <a:ln>
            <a:miter/>
          </a:ln>
        </p:spPr>
        <p:txBody>
          <a:bodyPr vert="horz" wrap="square" anchor="t"/>
          <a:lstStyle/>
          <a:p>
            <a:pPr marL="1905" lvl="0" indent="-147320" fontAlgn="base">
              <a:lnSpc>
                <a:spcPct val="90000"/>
              </a:lnSpc>
              <a:buNone/>
            </a:pPr>
            <a:r>
              <a:rPr lang="en-US" altLang="zh-CN" sz="2800" b="1" strike="noStrike" noProof="1"/>
              <a:t>2</a:t>
            </a:r>
            <a:r>
              <a:rPr lang="zh-CN" altLang="en-US" sz="2800" b="1" strike="noStrike" noProof="1"/>
              <a:t>、保证金账户的资金已形成特定化</a:t>
            </a:r>
            <a:endParaRPr lang="en-US" altLang="zh-CN" sz="2800" strike="noStrike" noProof="1"/>
          </a:p>
          <a:p>
            <a:pPr marL="1905" lvl="0" indent="-147320" fontAlgn="base">
              <a:lnSpc>
                <a:spcPct val="90000"/>
              </a:lnSpc>
              <a:buNone/>
            </a:pPr>
            <a:endParaRPr lang="en-US" altLang="zh-CN" sz="2800" strike="noStrike" noProof="1"/>
          </a:p>
          <a:p>
            <a:pPr marL="1905" lvl="0" indent="-147320" fontAlgn="base">
              <a:lnSpc>
                <a:spcPct val="90000"/>
              </a:lnSpc>
              <a:buNone/>
            </a:pPr>
            <a:r>
              <a:rPr lang="en-US" altLang="zh-CN" sz="2800" strike="noStrike" noProof="1"/>
              <a:t>a.</a:t>
            </a:r>
            <a:r>
              <a:rPr lang="zh-CN" altLang="en-US" sz="2400" strike="noStrike" noProof="1"/>
              <a:t>形式上的特定化；</a:t>
            </a:r>
          </a:p>
          <a:p>
            <a:pPr marL="1905" lvl="0" indent="-147320" fontAlgn="base">
              <a:lnSpc>
                <a:spcPct val="90000"/>
              </a:lnSpc>
              <a:buNone/>
            </a:pPr>
            <a:r>
              <a:rPr lang="zh-CN" altLang="en-US" sz="2400" strike="noStrike" noProof="1"/>
              <a:t>保证金账户应与其他普通的结算账户加以区分，例如：质押合同中对保证金账户加以明确，或设立的账户名称后加注</a:t>
            </a:r>
            <a:r>
              <a:rPr lang="en-US" altLang="zh-CN" sz="2400" strike="noStrike" noProof="1"/>
              <a:t>“</a:t>
            </a:r>
            <a:r>
              <a:rPr lang="zh-CN" altLang="en-US" sz="2400" strike="noStrike" noProof="1"/>
              <a:t>保证金</a:t>
            </a:r>
            <a:r>
              <a:rPr lang="en-US" altLang="zh-CN" sz="2400" strike="noStrike" noProof="1"/>
              <a:t>”</a:t>
            </a:r>
            <a:r>
              <a:rPr lang="zh-CN" altLang="en-US" sz="2400">
                <a:sym typeface="+mn-ea"/>
              </a:rPr>
              <a:t>字样。</a:t>
            </a:r>
          </a:p>
          <a:p>
            <a:pPr marL="1905" lvl="0" indent="-147320" fontAlgn="base">
              <a:lnSpc>
                <a:spcPct val="90000"/>
              </a:lnSpc>
              <a:buNone/>
            </a:pPr>
            <a:endParaRPr lang="en-US" altLang="zh-CN" sz="2400" strike="noStrike" noProof="1"/>
          </a:p>
          <a:p>
            <a:pPr marL="1905" lvl="0" indent="-147320" fontAlgn="base">
              <a:lnSpc>
                <a:spcPct val="90000"/>
              </a:lnSpc>
              <a:buNone/>
            </a:pPr>
            <a:r>
              <a:rPr lang="en-US" altLang="zh-CN" sz="2400" strike="noStrike" noProof="1"/>
              <a:t>b.</a:t>
            </a:r>
            <a:r>
              <a:rPr lang="zh-CN" altLang="en-US" sz="2400" strike="noStrike" noProof="1"/>
              <a:t>功能上的特定化；</a:t>
            </a:r>
          </a:p>
          <a:p>
            <a:pPr marL="1905" lvl="0" indent="-147320" fontAlgn="base">
              <a:lnSpc>
                <a:spcPct val="90000"/>
              </a:lnSpc>
              <a:buNone/>
            </a:pPr>
            <a:r>
              <a:rPr lang="zh-CN" altLang="en-US" sz="2400" strike="noStrike" noProof="1"/>
              <a:t>保证金账户不能用于普通的结算业务，只能专款专用。</a:t>
            </a:r>
          </a:p>
          <a:p>
            <a:pPr marL="1905" lvl="0" indent="-147320" fontAlgn="base">
              <a:lnSpc>
                <a:spcPct val="90000"/>
              </a:lnSpc>
              <a:buNone/>
            </a:pPr>
            <a:endParaRPr lang="en-US" altLang="zh-CN" sz="2400" strike="noStrike" noProof="1"/>
          </a:p>
          <a:p>
            <a:pPr marL="1905" lvl="0" indent="-147320" fontAlgn="base">
              <a:lnSpc>
                <a:spcPct val="90000"/>
              </a:lnSpc>
              <a:buNone/>
            </a:pPr>
            <a:r>
              <a:rPr lang="en-US" altLang="zh-CN" sz="2400" strike="noStrike" noProof="1"/>
              <a:t>c.</a:t>
            </a:r>
            <a:r>
              <a:rPr lang="zh-CN" altLang="en-US" sz="2400" strike="noStrike" noProof="1"/>
              <a:t>特定化不等于保证金账户中资金固定不变。</a:t>
            </a:r>
          </a:p>
          <a:p>
            <a:pPr marL="1905" lvl="0" indent="-147320" fontAlgn="base">
              <a:lnSpc>
                <a:spcPct val="90000"/>
              </a:lnSpc>
              <a:buNone/>
            </a:pPr>
            <a:r>
              <a:rPr lang="zh-CN" altLang="en-US" sz="2400" strike="noStrike" noProof="1"/>
              <a:t>无论如何变化，只要确保该账户能够与其他结算账户加以区分，账户来往资金性质具有</a:t>
            </a:r>
            <a:r>
              <a:rPr lang="en-US" altLang="zh-CN" sz="2400" strike="noStrike" noProof="1"/>
              <a:t>“</a:t>
            </a:r>
            <a:r>
              <a:rPr lang="zh-CN" altLang="en-US" sz="2400" strike="noStrike" noProof="1"/>
              <a:t>保证金</a:t>
            </a:r>
            <a:r>
              <a:rPr lang="en-US" altLang="zh-CN" sz="2400" strike="noStrike" noProof="1"/>
              <a:t>”</a:t>
            </a:r>
            <a:r>
              <a:rPr lang="zh-CN" altLang="en-US" sz="2400" strike="noStrike" noProof="1"/>
              <a:t>唯一特性，就可以认定为该账户已经特定化。</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idx="4294967295"/>
          </p:nvPr>
        </p:nvSpPr>
        <p:spPr>
          <a:xfrm>
            <a:off x="457200" y="371475"/>
            <a:ext cx="8229600" cy="5754688"/>
          </a:xfrm>
        </p:spPr>
        <p:txBody>
          <a:bodyPr wrap="square" anchor="t"/>
          <a:lstStyle/>
          <a:p>
            <a:pPr lvl="0" indent="-255270">
              <a:lnSpc>
                <a:spcPct val="80000"/>
              </a:lnSpc>
              <a:buFont typeface="Wingdings 2" panose="05020102010507070707" pitchFamily="2" charset="2"/>
              <a:buChar char=""/>
            </a:pPr>
            <a:endParaRPr lang="en-US" altLang="zh-CN" sz="2800"/>
          </a:p>
          <a:p>
            <a:pPr marL="109855" lvl="0" indent="0">
              <a:lnSpc>
                <a:spcPct val="80000"/>
              </a:lnSpc>
              <a:buFont typeface="Wingdings 2" panose="05020102010507070707" pitchFamily="2" charset="2"/>
              <a:buNone/>
            </a:pPr>
            <a:r>
              <a:rPr lang="en-US" altLang="zh-CN" sz="3600">
                <a:latin typeface="黑体" panose="02010609060101010101" pitchFamily="2" charset="-122"/>
              </a:rPr>
              <a:t>3</a:t>
            </a:r>
            <a:r>
              <a:rPr lang="zh-CN" altLang="en-US" sz="3600">
                <a:latin typeface="黑体" panose="02010609060101010101" pitchFamily="2" charset="-122"/>
              </a:rPr>
              <a:t>、转移债权人占有</a:t>
            </a:r>
          </a:p>
          <a:p>
            <a:pPr lvl="0" indent="-255270">
              <a:lnSpc>
                <a:spcPct val="80000"/>
              </a:lnSpc>
              <a:buFont typeface="Wingdings 2" panose="05020102010507070707" pitchFamily="2" charset="2"/>
              <a:buChar char=""/>
            </a:pPr>
            <a:endParaRPr lang="zh-CN" altLang="en-US" sz="2800"/>
          </a:p>
          <a:p>
            <a:pPr marL="109855" lvl="0" indent="0">
              <a:lnSpc>
                <a:spcPct val="80000"/>
              </a:lnSpc>
              <a:buFont typeface="Wingdings 2" panose="05020102010507070707" pitchFamily="2" charset="2"/>
              <a:buNone/>
            </a:pPr>
            <a:r>
              <a:rPr lang="zh-CN" altLang="en-US" sz="2800"/>
              <a:t> </a:t>
            </a:r>
            <a:r>
              <a:rPr lang="en-US" altLang="zh-CN" sz="2800"/>
              <a:t>a</a:t>
            </a:r>
            <a:r>
              <a:rPr lang="zh-CN" altLang="en-US" sz="2800"/>
              <a:t>、</a:t>
            </a:r>
            <a:r>
              <a:rPr lang="zh-CN" altLang="en-US" sz="2400"/>
              <a:t>出质人只能以自己的名义开设保证金账户；</a:t>
            </a:r>
          </a:p>
          <a:p>
            <a:pPr marL="109855" lvl="0" indent="0">
              <a:lnSpc>
                <a:spcPct val="80000"/>
              </a:lnSpc>
              <a:buFont typeface="Wingdings 2" panose="05020102010507070707" pitchFamily="2" charset="2"/>
              <a:buNone/>
            </a:pPr>
            <a:r>
              <a:rPr lang="zh-CN" altLang="en-US" sz="2400"/>
              <a:t>     质押物的占有权发生转移，而所有权并未发生转移。</a:t>
            </a:r>
          </a:p>
          <a:p>
            <a:pPr marL="109855" lvl="0" indent="0">
              <a:lnSpc>
                <a:spcPct val="80000"/>
              </a:lnSpc>
              <a:buFont typeface="Wingdings 2" panose="05020102010507070707" pitchFamily="2" charset="2"/>
              <a:buNone/>
            </a:pPr>
            <a:r>
              <a:rPr lang="en-US" altLang="zh-CN" sz="2400"/>
              <a:t> </a:t>
            </a:r>
          </a:p>
          <a:p>
            <a:pPr marL="109855" lvl="0" indent="0">
              <a:lnSpc>
                <a:spcPct val="80000"/>
              </a:lnSpc>
              <a:buFont typeface="Wingdings 2" panose="05020102010507070707" pitchFamily="2" charset="2"/>
              <a:buNone/>
            </a:pPr>
            <a:r>
              <a:rPr lang="en-US" altLang="zh-CN" sz="2400"/>
              <a:t> b</a:t>
            </a:r>
            <a:r>
              <a:rPr lang="zh-CN" altLang="en-US" sz="2400"/>
              <a:t>、保证金转移占有的标志：质权人对保证金账户取得绝对控制权。</a:t>
            </a:r>
          </a:p>
          <a:p>
            <a:pPr marL="109855" lvl="0" indent="0">
              <a:lnSpc>
                <a:spcPct val="80000"/>
              </a:lnSpc>
              <a:buFont typeface="Wingdings 2" panose="05020102010507070707" pitchFamily="2" charset="2"/>
              <a:buNone/>
            </a:pPr>
            <a:r>
              <a:rPr lang="en-US" altLang="zh-CN" sz="2400"/>
              <a:t>      </a:t>
            </a:r>
            <a:r>
              <a:rPr lang="zh-CN" altLang="en-US" sz="2400"/>
              <a:t>质押合同中约定，出质人未征得质权人同意的前提下，不得动用保证金账户中的资金。质权人对保证金账户采取冻结措施，保证金账户交质权人托管。</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p:cNvSpPr>
          <p:nvPr>
            <p:ph idx="4294967295"/>
          </p:nvPr>
        </p:nvSpPr>
        <p:spPr>
          <a:xfrm>
            <a:off x="341630" y="1269683"/>
            <a:ext cx="8229600" cy="4525962"/>
          </a:xfrm>
        </p:spPr>
        <p:txBody>
          <a:bodyPr wrap="square" anchor="t"/>
          <a:lstStyle/>
          <a:p>
            <a:pPr marL="365125" lvl="0" indent="-255270" eaLnBrk="0" hangingPunct="0">
              <a:spcBef>
                <a:spcPts val="400"/>
              </a:spcBef>
              <a:buClr>
                <a:schemeClr val="accent1"/>
              </a:buClr>
              <a:buSzPct val="68000"/>
              <a:buFont typeface="Wingdings 3" panose="05040102010807070707" pitchFamily="2" charset="2"/>
              <a:buChar char=""/>
            </a:pPr>
            <a:r>
              <a:rPr lang="zh-CN" altLang="en-US" b="1">
                <a:latin typeface="Arial" panose="020B0604020202020204" pitchFamily="34" charset="0"/>
                <a:ea typeface="宋体" panose="02010600030101010101" pitchFamily="2" charset="-122"/>
                <a:sym typeface="Arial" panose="020B0604020202020204" pitchFamily="34" charset="0"/>
              </a:rPr>
              <a:t>（一）案例：</a:t>
            </a:r>
          </a:p>
          <a:p>
            <a:pPr marL="365125" lvl="0" indent="-255270" eaLnBrk="0" hangingPunct="0">
              <a:spcBef>
                <a:spcPts val="400"/>
              </a:spcBef>
              <a:buClr>
                <a:schemeClr val="accent1"/>
              </a:buClr>
              <a:buSzPct val="68000"/>
              <a:buFont typeface="Wingdings 3" panose="05040102010807070707" pitchFamily="2" charset="2"/>
              <a:buChar char=""/>
            </a:pPr>
            <a:r>
              <a:rPr lang="zh-CN" altLang="en-US">
                <a:latin typeface="Arial" panose="020B0604020202020204" pitchFamily="34" charset="0"/>
                <a:ea typeface="宋体" panose="02010600030101010101" pitchFamily="2" charset="-122"/>
                <a:sym typeface="Arial" panose="020B0604020202020204" pitchFamily="34" charset="0"/>
              </a:rPr>
              <a:t>甲向乙借款</a:t>
            </a:r>
            <a:r>
              <a:rPr lang="en-US" altLang="zh-CN">
                <a:latin typeface="Arial" panose="020B0604020202020204" pitchFamily="34" charset="0"/>
                <a:ea typeface="宋体" panose="02010600030101010101" pitchFamily="2" charset="-122"/>
                <a:sym typeface="Arial" panose="020B0604020202020204" pitchFamily="34" charset="0"/>
              </a:rPr>
              <a:t>600</a:t>
            </a:r>
            <a:r>
              <a:rPr lang="zh-CN" altLang="en-US">
                <a:latin typeface="Arial" panose="020B0604020202020204" pitchFamily="34" charset="0"/>
                <a:ea typeface="宋体" panose="02010600030101010101" pitchFamily="2" charset="-122"/>
                <a:sym typeface="Arial" panose="020B0604020202020204" pitchFamily="34" charset="0"/>
              </a:rPr>
              <a:t>万元，丙以其理财产品作质押，丙与甲签订在《理财产品质押合同》，合同签订后，丙并将其银行卡、密码、</a:t>
            </a:r>
            <a:r>
              <a:rPr lang="en-US" altLang="zh-CN">
                <a:latin typeface="Arial" panose="020B0604020202020204" pitchFamily="34" charset="0"/>
                <a:ea typeface="宋体" panose="02010600030101010101" pitchFamily="2" charset="-122"/>
                <a:sym typeface="Arial" panose="020B0604020202020204" pitchFamily="34" charset="0"/>
              </a:rPr>
              <a:t>u</a:t>
            </a:r>
            <a:r>
              <a:rPr lang="zh-CN" altLang="en-US">
                <a:latin typeface="Arial" panose="020B0604020202020204" pitchFamily="34" charset="0"/>
                <a:ea typeface="宋体" panose="02010600030101010101" pitchFamily="2" charset="-122"/>
                <a:sym typeface="Arial" panose="020B0604020202020204" pitchFamily="34" charset="0"/>
              </a:rPr>
              <a:t>盾交给甲。甲某请求确认质押效力。</a:t>
            </a:r>
            <a:endParaRPr lang="zh-CN" altLang="en-US">
              <a:latin typeface="Arial" panose="020B0604020202020204" pitchFamily="34" charset="0"/>
              <a:ea typeface="宋体" panose="02010600030101010101" pitchFamily="2" charset="-122"/>
            </a:endParaRPr>
          </a:p>
          <a:p>
            <a:pPr lvl="0" indent="-255270"/>
            <a:r>
              <a:rPr lang="zh-CN" altLang="en-US" b="1"/>
              <a:t>（二）法律依据</a:t>
            </a:r>
          </a:p>
          <a:p>
            <a:pPr lvl="0" indent="-255270"/>
            <a:r>
              <a:rPr lang="zh-CN" altLang="en-US"/>
              <a:t>目前无明确法律规定</a:t>
            </a:r>
          </a:p>
          <a:p>
            <a:pPr lvl="0" indent="-255270"/>
            <a:r>
              <a:rPr lang="zh-CN" altLang="en-US"/>
              <a:t>实践中的两种倾向观点：一是将理财产品质押类推为应收账款质押；二是将其类推为存单质押。</a:t>
            </a:r>
          </a:p>
        </p:txBody>
      </p:sp>
      <p:pic>
        <p:nvPicPr>
          <p:cNvPr id="12290" name="Rectangle 2"/>
          <p:cNvPicPr>
            <a:picLocks noGrp="1"/>
          </p:cNvPicPr>
          <p:nvPr>
            <p:ph type="title"/>
          </p:nvPr>
        </p:nvPicPr>
        <p:blipFill>
          <a:blip r:embed="rId2"/>
          <a:stretch>
            <a:fillRect/>
          </a:stretch>
        </p:blipFill>
        <p:spPr>
          <a:xfrm>
            <a:off x="225425" y="322263"/>
            <a:ext cx="8461375" cy="11588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txBox="1"/>
          <p:nvPr/>
        </p:nvSpPr>
        <p:spPr>
          <a:xfrm>
            <a:off x="957263" y="622300"/>
            <a:ext cx="7705725" cy="365125"/>
          </a:xfrm>
          <a:prstGeom prst="rect">
            <a:avLst/>
          </a:prstGeom>
          <a:noFill/>
          <a:ln w="9525">
            <a:noFill/>
          </a:ln>
        </p:spPr>
        <p:txBody>
          <a:bodyPr anchor="t">
            <a:spAutoFit/>
          </a:bodyPr>
          <a:lstStyle/>
          <a:p>
            <a:pPr lvl="0"/>
            <a:endParaRPr lang="zh-CN" altLang="en-US" dirty="0">
              <a:latin typeface="Arial" panose="020B0604020202020204" pitchFamily="34" charset="0"/>
              <a:ea typeface="宋体" panose="02010600030101010101" pitchFamily="2" charset="-122"/>
            </a:endParaRPr>
          </a:p>
        </p:txBody>
      </p:sp>
      <p:sp>
        <p:nvSpPr>
          <p:cNvPr id="13314" name="Text Box 3"/>
          <p:cNvSpPr txBox="1"/>
          <p:nvPr/>
        </p:nvSpPr>
        <p:spPr>
          <a:xfrm>
            <a:off x="468313" y="1204913"/>
            <a:ext cx="3003550" cy="365125"/>
          </a:xfrm>
          <a:prstGeom prst="rect">
            <a:avLst/>
          </a:prstGeom>
          <a:noFill/>
          <a:ln w="9525">
            <a:noFill/>
          </a:ln>
        </p:spPr>
        <p:txBody>
          <a:bodyPr anchor="t">
            <a:spAutoFit/>
          </a:bodyPr>
          <a:lstStyle/>
          <a:p>
            <a:pPr lvl="0"/>
            <a:endParaRPr lang="zh-CN" altLang="en-US" dirty="0">
              <a:latin typeface="Arial" panose="020B0604020202020204" pitchFamily="34" charset="0"/>
              <a:ea typeface="宋体" panose="02010600030101010101" pitchFamily="2" charset="-122"/>
            </a:endParaRPr>
          </a:p>
        </p:txBody>
      </p:sp>
      <p:sp>
        <p:nvSpPr>
          <p:cNvPr id="13315" name="Text Box 4"/>
          <p:cNvSpPr txBox="1"/>
          <p:nvPr/>
        </p:nvSpPr>
        <p:spPr>
          <a:xfrm>
            <a:off x="1209675" y="2174875"/>
            <a:ext cx="7453313" cy="2712720"/>
          </a:xfrm>
          <a:prstGeom prst="rect">
            <a:avLst/>
          </a:prstGeom>
          <a:noFill/>
          <a:ln w="9525">
            <a:noFill/>
          </a:ln>
        </p:spPr>
        <p:txBody>
          <a:bodyPr anchor="t">
            <a:spAutoFit/>
          </a:bodyPr>
          <a:lstStyle/>
          <a:p>
            <a:pPr lvl="0"/>
            <a:r>
              <a:rPr lang="en-US" altLang="zh-CN" sz="28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理财产品质押合同约定为应收账款质押并在人民银行应收账款质押登记公示系统办理质押登记的，应认定为有效。</a:t>
            </a:r>
          </a:p>
          <a:p>
            <a:pPr lvl="0"/>
            <a:r>
              <a:rPr lang="zh-CN" altLang="en-US" sz="2400" dirty="0">
                <a:latin typeface="Arial" panose="020B0604020202020204" pitchFamily="34" charset="0"/>
                <a:ea typeface="宋体" panose="02010600030101010101" pitchFamily="2" charset="-122"/>
              </a:rPr>
              <a:t>      </a:t>
            </a:r>
          </a:p>
          <a:p>
            <a:pPr lvl="0"/>
            <a:r>
              <a:rPr lang="zh-CN" altLang="en-US" sz="2400" dirty="0">
                <a:latin typeface="Arial" panose="020B0604020202020204" pitchFamily="34" charset="0"/>
                <a:ea typeface="宋体" panose="02010600030101010101" pitchFamily="2" charset="-122"/>
              </a:rPr>
              <a:t>       若双方约定为应收账款质押却没有按照法律规定办理质押登记手续，由于缺乏质押登记公示程序，应认定为质押未设立，债权人不享有优先受偿权。</a:t>
            </a:r>
          </a:p>
        </p:txBody>
      </p:sp>
      <p:sp>
        <p:nvSpPr>
          <p:cNvPr id="13316" name="矩形 5"/>
          <p:cNvSpPr/>
          <p:nvPr/>
        </p:nvSpPr>
        <p:spPr>
          <a:xfrm>
            <a:off x="1209675" y="558800"/>
            <a:ext cx="7010400" cy="1076325"/>
          </a:xfrm>
          <a:prstGeom prst="rect">
            <a:avLst/>
          </a:prstGeom>
          <a:noFill/>
          <a:ln w="9525">
            <a:noFill/>
          </a:ln>
        </p:spPr>
        <p:txBody>
          <a:bodyPr anchor="t">
            <a:spAutoFit/>
          </a:bodyPr>
          <a:lstStyle/>
          <a:p>
            <a:pPr lvl="0"/>
            <a:r>
              <a:rPr lang="en-US" altLang="x-none" sz="3200" dirty="0">
                <a:latin typeface="黑体" panose="02010609060101010101" pitchFamily="2" charset="-122"/>
                <a:ea typeface="黑体" panose="02010609060101010101" pitchFamily="2" charset="-122"/>
              </a:rPr>
              <a:t>1</a:t>
            </a:r>
            <a:r>
              <a:rPr lang="zh-CN" altLang="en-US" sz="3200" dirty="0">
                <a:latin typeface="黑体" panose="02010609060101010101" pitchFamily="2" charset="-122"/>
                <a:ea typeface="黑体" panose="02010609060101010101" pitchFamily="2" charset="-122"/>
              </a:rPr>
              <a:t>、将理财产品质押类推为应收账款质押的效力认定：</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p:cNvSpPr>
          <p:nvPr>
            <p:ph idx="4294967295"/>
          </p:nvPr>
        </p:nvSpPr>
        <p:spPr>
          <a:xfrm>
            <a:off x="549910" y="1836738"/>
            <a:ext cx="8229600" cy="4525962"/>
          </a:xfrm>
        </p:spPr>
        <p:txBody>
          <a:bodyPr wrap="square" anchor="t"/>
          <a:lstStyle/>
          <a:p>
            <a:pPr marL="1905" lvl="0" indent="-147955">
              <a:lnSpc>
                <a:spcPct val="90000"/>
              </a:lnSpc>
              <a:buNone/>
            </a:pPr>
            <a:r>
              <a:rPr lang="en-US" altLang="zh-CN" sz="2400"/>
              <a:t>      </a:t>
            </a:r>
            <a:r>
              <a:rPr lang="zh-CN" altLang="en-US" sz="2400"/>
              <a:t>对于保证收益型理财产品和保本浮动收益型理财产品，可类推使用存单质押，如果银行和客户签订质押合同，并且将质押合同</a:t>
            </a:r>
            <a:r>
              <a:rPr lang="zh-CN" altLang="en-US" sz="2400">
                <a:sym typeface="+mn-ea"/>
              </a:rPr>
              <a:t>和交易委托书或交易确认书</a:t>
            </a:r>
            <a:r>
              <a:rPr lang="zh-CN" altLang="en-US" sz="2400"/>
              <a:t>等权利凭证移交商业银行占有的，质权自权利凭证交付质权人时设立，可认可其效力。</a:t>
            </a:r>
          </a:p>
          <a:p>
            <a:pPr marL="1905" lvl="0" indent="-147955">
              <a:lnSpc>
                <a:spcPct val="90000"/>
              </a:lnSpc>
              <a:buNone/>
            </a:pPr>
            <a:endParaRPr lang="zh-CN" altLang="en-US" sz="2400"/>
          </a:p>
          <a:p>
            <a:pPr marL="1905" lvl="0" indent="-147955">
              <a:lnSpc>
                <a:spcPct val="90000"/>
              </a:lnSpc>
              <a:buNone/>
            </a:pPr>
            <a:r>
              <a:rPr lang="zh-CN" altLang="en-US" sz="2400"/>
              <a:t>      对于非保本浮动收益型理财产品，不能累推使用存单质押。</a:t>
            </a:r>
          </a:p>
        </p:txBody>
      </p:sp>
      <p:pic>
        <p:nvPicPr>
          <p:cNvPr id="14338" name="Rectangle 2"/>
          <p:cNvPicPr>
            <a:picLocks noGrp="1"/>
          </p:cNvPicPr>
          <p:nvPr>
            <p:ph type="title"/>
          </p:nvPr>
        </p:nvPicPr>
        <p:blipFill>
          <a:blip r:embed="rId2"/>
          <a:stretch>
            <a:fillRect/>
          </a:stretch>
        </p:blipFill>
        <p:spPr>
          <a:xfrm>
            <a:off x="628650" y="165100"/>
            <a:ext cx="7808913" cy="12620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idx="4294967295"/>
          </p:nvPr>
        </p:nvSpPr>
        <p:spPr/>
        <p:txBody>
          <a:bodyPr wrap="square" anchor="t"/>
          <a:lstStyle/>
          <a:p>
            <a:pPr marL="1905" lvl="0" indent="-147955">
              <a:buNone/>
            </a:pPr>
            <a:r>
              <a:rPr lang="zh-CN" altLang="en-US"/>
              <a:t>（一）银行卡被盗刷后的法律程序如何走？</a:t>
            </a:r>
            <a:r>
              <a:rPr lang="en-US" altLang="zh-CN"/>
              <a:t>---</a:t>
            </a:r>
            <a:r>
              <a:rPr lang="zh-CN" altLang="en-US"/>
              <a:t>（三种观点）</a:t>
            </a:r>
          </a:p>
          <a:p>
            <a:pPr marL="1905" lvl="0" indent="-147955">
              <a:buNone/>
            </a:pPr>
            <a:r>
              <a:rPr lang="en-US" altLang="zh-CN"/>
              <a:t>1</a:t>
            </a:r>
            <a:r>
              <a:rPr lang="zh-CN" altLang="en-US"/>
              <a:t>、“纯”刑事观点</a:t>
            </a:r>
          </a:p>
          <a:p>
            <a:pPr marL="1905" lvl="0" indent="-147955">
              <a:buNone/>
            </a:pPr>
            <a:r>
              <a:rPr lang="en-US" altLang="zh-CN"/>
              <a:t>2</a:t>
            </a:r>
            <a:r>
              <a:rPr lang="zh-CN" altLang="en-US"/>
              <a:t>、“先刑事后民事”观点</a:t>
            </a:r>
          </a:p>
          <a:p>
            <a:pPr marL="1905" lvl="0" indent="-147955">
              <a:buNone/>
            </a:pPr>
            <a:r>
              <a:rPr lang="en-US" altLang="zh-CN"/>
              <a:t>3</a:t>
            </a:r>
            <a:r>
              <a:rPr lang="zh-CN" altLang="en-US"/>
              <a:t>、“直接走民事程序”</a:t>
            </a:r>
          </a:p>
          <a:p>
            <a:pPr marL="1905" lvl="0" indent="-147955">
              <a:buNone/>
            </a:pPr>
            <a:r>
              <a:rPr lang="zh-CN" altLang="en-US"/>
              <a:t>总结</a:t>
            </a:r>
            <a:r>
              <a:rPr lang="zh-CN" altLang="en-US">
                <a:hlinkClick r:id="rId2" action="ppaction://hlinksldjump"/>
              </a:rPr>
              <a:t>意见</a:t>
            </a:r>
            <a:endParaRPr lang="zh-CN" altLang="en-US"/>
          </a:p>
        </p:txBody>
      </p:sp>
      <p:pic>
        <p:nvPicPr>
          <p:cNvPr id="15362" name="Rectangle 2"/>
          <p:cNvPicPr>
            <a:picLocks noGrp="1"/>
          </p:cNvPicPr>
          <p:nvPr>
            <p:ph type="title"/>
          </p:nvPr>
        </p:nvPicPr>
        <p:blipFill>
          <a:blip r:embed="rId3"/>
          <a:stretch>
            <a:fillRect/>
          </a:stretch>
        </p:blipFill>
        <p:spPr>
          <a:xfrm>
            <a:off x="195263" y="268288"/>
            <a:ext cx="8497887" cy="11588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idx="4294967295"/>
          </p:nvPr>
        </p:nvSpPr>
        <p:spPr/>
        <p:txBody>
          <a:bodyPr wrap="square" anchor="t"/>
          <a:lstStyle/>
          <a:p>
            <a:pPr marL="1905" lvl="0" indent="-147955">
              <a:lnSpc>
                <a:spcPct val="80000"/>
              </a:lnSpc>
              <a:buNone/>
            </a:pPr>
            <a:r>
              <a:rPr lang="en-US" altLang="zh-CN" sz="2800"/>
              <a:t>      </a:t>
            </a:r>
          </a:p>
          <a:p>
            <a:pPr marL="1905" lvl="0" indent="-147955">
              <a:lnSpc>
                <a:spcPct val="80000"/>
              </a:lnSpc>
              <a:buNone/>
            </a:pPr>
            <a:r>
              <a:rPr lang="en-US" altLang="zh-CN" sz="2800"/>
              <a:t>     1</a:t>
            </a:r>
            <a:r>
              <a:rPr lang="zh-CN" altLang="en-US" sz="2800"/>
              <a:t>、判决持卡人承担全部责任</a:t>
            </a:r>
            <a:r>
              <a:rPr lang="en-US" altLang="zh-CN" sz="2800"/>
              <a:t>——</a:t>
            </a:r>
            <a:r>
              <a:rPr lang="zh-CN" altLang="en-US" sz="2800"/>
              <a:t>理由是持卡人对事件的发生有过错，而银行无过错。</a:t>
            </a:r>
          </a:p>
          <a:p>
            <a:pPr marL="1905" lvl="0" indent="-147955">
              <a:lnSpc>
                <a:spcPct val="80000"/>
              </a:lnSpc>
              <a:buNone/>
            </a:pPr>
            <a:r>
              <a:rPr lang="en-US" altLang="zh-CN" sz="2800"/>
              <a:t>      </a:t>
            </a:r>
          </a:p>
          <a:p>
            <a:pPr marL="1905" lvl="0" indent="-147955">
              <a:lnSpc>
                <a:spcPct val="80000"/>
              </a:lnSpc>
              <a:buNone/>
            </a:pPr>
            <a:r>
              <a:rPr lang="en-US" altLang="zh-CN" sz="2800"/>
              <a:t>     2</a:t>
            </a:r>
            <a:r>
              <a:rPr lang="zh-CN" altLang="en-US" sz="2800"/>
              <a:t>、判决银行承担全部责任</a:t>
            </a:r>
            <a:r>
              <a:rPr lang="en-US" altLang="zh-CN" sz="2800"/>
              <a:t>——</a:t>
            </a:r>
            <a:r>
              <a:rPr lang="zh-CN" altLang="en-US" sz="2800"/>
              <a:t>理由是认定银行有义务提供安全的交易环境，以保护持卡人的财产安全，因此，银行卡被盗刷银行负全责。</a:t>
            </a:r>
          </a:p>
          <a:p>
            <a:pPr marL="1905" lvl="0" indent="-147955">
              <a:lnSpc>
                <a:spcPct val="80000"/>
              </a:lnSpc>
              <a:buNone/>
            </a:pPr>
            <a:r>
              <a:rPr lang="en-US" altLang="zh-CN" sz="2800"/>
              <a:t>   </a:t>
            </a:r>
          </a:p>
          <a:p>
            <a:pPr marL="1905" lvl="0" indent="-147955">
              <a:lnSpc>
                <a:spcPct val="80000"/>
              </a:lnSpc>
              <a:buNone/>
            </a:pPr>
            <a:r>
              <a:rPr lang="en-US" altLang="zh-CN" sz="2800"/>
              <a:t>     3</a:t>
            </a:r>
            <a:r>
              <a:rPr lang="zh-CN" altLang="en-US" sz="2800"/>
              <a:t>、判决银行和持卡人分别承担一定的责任</a:t>
            </a:r>
            <a:r>
              <a:rPr lang="en-US" altLang="zh-CN" sz="2800"/>
              <a:t>——</a:t>
            </a:r>
            <a:r>
              <a:rPr lang="zh-CN" altLang="en-US" sz="2800"/>
              <a:t>理由是认定银行和持卡人均负有过错责任，然后按照双方过错大小划分了</a:t>
            </a:r>
            <a:r>
              <a:rPr lang="zh-CN" altLang="en-US" sz="2800">
                <a:hlinkClick r:id="rId2" action="ppaction://hlinksldjump"/>
              </a:rPr>
              <a:t>责任</a:t>
            </a:r>
            <a:r>
              <a:rPr lang="zh-CN" altLang="en-US"/>
              <a:t>。</a:t>
            </a:r>
          </a:p>
        </p:txBody>
      </p:sp>
      <p:pic>
        <p:nvPicPr>
          <p:cNvPr id="16386" name="Rectangle 2"/>
          <p:cNvPicPr>
            <a:picLocks noGrp="1"/>
          </p:cNvPicPr>
          <p:nvPr>
            <p:ph type="title"/>
          </p:nvPr>
        </p:nvPicPr>
        <p:blipFill>
          <a:blip r:embed="rId3"/>
          <a:stretch>
            <a:fillRect/>
          </a:stretch>
        </p:blipFill>
        <p:spPr>
          <a:xfrm>
            <a:off x="268288" y="268288"/>
            <a:ext cx="8424862" cy="124936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p:cNvSpPr>
          <p:nvPr>
            <p:ph idx="4294967295"/>
          </p:nvPr>
        </p:nvSpPr>
        <p:spPr/>
        <p:txBody>
          <a:bodyPr wrap="square" anchor="t"/>
          <a:lstStyle/>
          <a:p>
            <a:pPr lvl="0" indent="-255270"/>
            <a:r>
              <a:rPr lang="zh-CN" altLang="en-US"/>
              <a:t>银行卡被盗刷，银行和持卡人发生的是储蓄合同纠纷，银行应承担的是违约责任，是严格责任，只要银行不存在法定的免责事由，就应当承担还款责任，当然，银行如果有证据证明持卡人有过错，也可以相应减轻其责任。</a:t>
            </a:r>
          </a:p>
        </p:txBody>
      </p:sp>
      <p:pic>
        <p:nvPicPr>
          <p:cNvPr id="17410" name="Rectangle 2"/>
          <p:cNvPicPr>
            <a:picLocks noGrp="1"/>
          </p:cNvPicPr>
          <p:nvPr>
            <p:ph type="title"/>
          </p:nvPr>
        </p:nvPicPr>
        <p:blipFill>
          <a:blip r:embed="rId2"/>
          <a:stretch>
            <a:fillRect/>
          </a:stretch>
        </p:blipFill>
        <p:spPr>
          <a:xfrm>
            <a:off x="231775" y="268288"/>
            <a:ext cx="8461375" cy="11588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idx="4294967295"/>
          </p:nvPr>
        </p:nvSpPr>
        <p:spPr/>
        <p:txBody>
          <a:bodyPr wrap="square" anchor="t"/>
          <a:lstStyle/>
          <a:p>
            <a:pPr marL="1905" lvl="0" indent="-147955">
              <a:buNone/>
            </a:pPr>
            <a:r>
              <a:rPr lang="zh-CN" altLang="en-US"/>
              <a:t>原则：被盗刷的受害方只需证明违约方不履行或不适当履行合同的事实，无需证明违约方主观上是否具有过错。</a:t>
            </a:r>
          </a:p>
          <a:p>
            <a:pPr marL="1905" lvl="0" indent="-147955">
              <a:buNone/>
            </a:pPr>
            <a:r>
              <a:rPr lang="zh-CN" altLang="en-US"/>
              <a:t>违约方无需证明自己是否有过错，必须举出法定的免责事由方可免责，或者举出证据证明持卡人对银行卡没有尽到妥善保管和使用的义务也可减轻银行的责任。</a:t>
            </a:r>
          </a:p>
        </p:txBody>
      </p:sp>
      <p:pic>
        <p:nvPicPr>
          <p:cNvPr id="18434" name="Rectangle 2"/>
          <p:cNvPicPr>
            <a:picLocks noGrp="1"/>
          </p:cNvPicPr>
          <p:nvPr>
            <p:ph type="title"/>
          </p:nvPr>
        </p:nvPicPr>
        <p:blipFill>
          <a:blip r:embed="rId2"/>
          <a:stretch>
            <a:fillRect/>
          </a:stretch>
        </p:blipFill>
        <p:spPr>
          <a:xfrm>
            <a:off x="195263" y="268288"/>
            <a:ext cx="8497887" cy="11588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idx="1"/>
          </p:nvPr>
        </p:nvSpPr>
        <p:spPr>
          <a:xfrm>
            <a:off x="457200" y="1481138"/>
            <a:ext cx="8229600" cy="4525963"/>
          </a:xfrm>
          <a:ln>
            <a:miter/>
          </a:ln>
        </p:spPr>
        <p:txBody>
          <a:bodyPr vert="horz" wrap="square" anchor="t"/>
          <a:lstStyle/>
          <a:p>
            <a:pPr marL="1905" lvl="0" indent="-147320" fontAlgn="base">
              <a:buNone/>
            </a:pPr>
            <a:r>
              <a:rPr lang="en-US" altLang="zh-CN" strike="noStrike" noProof="1"/>
              <a:t>1</a:t>
            </a:r>
            <a:r>
              <a:rPr lang="zh-CN" altLang="en-US" strike="noStrike" noProof="1"/>
              <a:t>、通过复制的银行卡盗刷银行款项</a:t>
            </a:r>
          </a:p>
          <a:p>
            <a:pPr marL="1905" lvl="0" indent="-147320" fontAlgn="base">
              <a:buNone/>
            </a:pPr>
            <a:r>
              <a:rPr lang="zh-CN" altLang="en-US" strike="noStrike" noProof="1"/>
              <a:t>持卡人举证：真实的银行卡一直在自己手里；刷卡不是自己所为；公安机关关于犯罪分子在自动取款机或周围做手脚的侦察记录；银行拒绝支付被盗刷款项的证据。</a:t>
            </a:r>
          </a:p>
          <a:p>
            <a:pPr marL="1905" lvl="0" indent="107950" fontAlgn="base"/>
            <a:endParaRPr lang="zh-CN" altLang="en-US" strike="noStrike" noProof="1"/>
          </a:p>
        </p:txBody>
      </p:sp>
      <p:pic>
        <p:nvPicPr>
          <p:cNvPr id="19458" name="Rectangle 2"/>
          <p:cNvPicPr>
            <a:picLocks noGrp="1"/>
          </p:cNvPicPr>
          <p:nvPr>
            <p:ph type="title"/>
          </p:nvPr>
        </p:nvPicPr>
        <p:blipFill>
          <a:blip r:embed="rId2"/>
          <a:stretch>
            <a:fillRect/>
          </a:stretch>
        </p:blipFill>
        <p:spPr>
          <a:xfrm>
            <a:off x="195263" y="268288"/>
            <a:ext cx="8497887" cy="11588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idx="1"/>
          </p:nvPr>
        </p:nvSpPr>
        <p:spPr>
          <a:xfrm>
            <a:off x="457200" y="1119188"/>
            <a:ext cx="8229600" cy="4525963"/>
          </a:xfrm>
          <a:ln>
            <a:miter/>
          </a:ln>
        </p:spPr>
        <p:txBody>
          <a:bodyPr vert="horz" wrap="square" anchor="t"/>
          <a:lstStyle/>
          <a:p>
            <a:pPr marL="1905" lvl="0" indent="-147320" fontAlgn="base">
              <a:buNone/>
            </a:pPr>
            <a:endParaRPr lang="zh-CN" altLang="en-US" sz="2400" strike="noStrike" noProof="1"/>
          </a:p>
          <a:p>
            <a:pPr marL="1905" lvl="0" indent="-147320" fontAlgn="base">
              <a:buNone/>
            </a:pPr>
            <a:r>
              <a:rPr lang="zh-CN" altLang="en-US" sz="2800" b="1" strike="noStrike" noProof="1"/>
              <a:t>（一）法律依据：</a:t>
            </a:r>
          </a:p>
          <a:p>
            <a:pPr marL="1905" lvl="0" indent="-147320" fontAlgn="base">
              <a:buNone/>
            </a:pPr>
            <a:endParaRPr lang="en-US" altLang="zh-CN" sz="2400" strike="noStrike" noProof="1"/>
          </a:p>
          <a:p>
            <a:pPr marL="1905" lvl="0" indent="-147320" fontAlgn="base">
              <a:buNone/>
            </a:pPr>
            <a:r>
              <a:rPr lang="en-US" altLang="zh-CN" sz="2400" strike="noStrike" noProof="1"/>
              <a:t>1</a:t>
            </a:r>
            <a:r>
              <a:rPr lang="zh-CN" altLang="en-US" sz="2400" strike="noStrike" noProof="1"/>
              <a:t>、最高人民法院</a:t>
            </a:r>
            <a:r>
              <a:rPr lang="en-US" altLang="zh-CN" sz="2400" strike="noStrike" noProof="1"/>
              <a:t>《</a:t>
            </a:r>
            <a:r>
              <a:rPr lang="zh-CN" altLang="en-US" sz="2400" strike="noStrike" noProof="1"/>
              <a:t>关于使用（担保法）若干问题的解释</a:t>
            </a:r>
            <a:r>
              <a:rPr lang="en-US" altLang="zh-CN" sz="2400" strike="noStrike" noProof="1"/>
              <a:t>》</a:t>
            </a:r>
            <a:r>
              <a:rPr lang="zh-CN" altLang="en-US" sz="2400" strike="noStrike" noProof="1"/>
              <a:t>第八十五条：“债务人或者第三人将其金钱以特户、封金、保证金等形式特定化后，移交债权人占有作为债权的担保，债务人不履行债务时，债权人可以以该金钱优先受偿。”</a:t>
            </a:r>
          </a:p>
          <a:p>
            <a:pPr marL="1905" lvl="0" indent="-147320" fontAlgn="base">
              <a:buNone/>
            </a:pPr>
            <a:endParaRPr lang="zh-CN" altLang="en-US" sz="2400" strike="noStrike" noProof="1"/>
          </a:p>
        </p:txBody>
      </p:sp>
      <p:pic>
        <p:nvPicPr>
          <p:cNvPr id="5122" name="Rectangle 2"/>
          <p:cNvPicPr>
            <a:picLocks noGrp="1"/>
          </p:cNvPicPr>
          <p:nvPr>
            <p:ph type="title"/>
          </p:nvPr>
        </p:nvPicPr>
        <p:blipFill>
          <a:blip r:embed="rId2"/>
          <a:stretch>
            <a:fillRect/>
          </a:stretch>
        </p:blipFill>
        <p:spPr>
          <a:xfrm>
            <a:off x="231775" y="207963"/>
            <a:ext cx="8461375" cy="919162"/>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idx="4294967295"/>
          </p:nvPr>
        </p:nvSpPr>
        <p:spPr>
          <a:xfrm>
            <a:off x="457200" y="779463"/>
            <a:ext cx="8229600" cy="5346700"/>
          </a:xfrm>
        </p:spPr>
        <p:txBody>
          <a:bodyPr wrap="square" anchor="t"/>
          <a:lstStyle/>
          <a:p>
            <a:pPr marL="1905" lvl="0" indent="-147955">
              <a:buNone/>
            </a:pPr>
            <a:r>
              <a:rPr lang="en-US" altLang="zh-CN"/>
              <a:t>2</a:t>
            </a:r>
            <a:r>
              <a:rPr lang="zh-CN" altLang="en-US"/>
              <a:t>、持卡人泄露银行卡信息，银行卡被他人复制</a:t>
            </a:r>
          </a:p>
          <a:p>
            <a:pPr marL="1905" lvl="0" indent="-147955">
              <a:buNone/>
            </a:pPr>
            <a:r>
              <a:rPr lang="zh-CN" altLang="en-US"/>
              <a:t>持卡人举证：真实的银行卡一直在自己手里；刷卡不是自己所为；银行拒绝支付被盗刷款项的证据。</a:t>
            </a:r>
          </a:p>
          <a:p>
            <a:pPr marL="1905" lvl="0" indent="-147955">
              <a:buNone/>
            </a:pPr>
            <a:r>
              <a:rPr lang="zh-CN" altLang="en-US"/>
              <a:t>银行举证：银行对银行卡安全使用尽到了义务；持卡人对银行卡的使用保管不当，泄露密码。（可适当减轻银行责任）</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idx="4294967295"/>
          </p:nvPr>
        </p:nvSpPr>
        <p:spPr>
          <a:xfrm>
            <a:off x="457200" y="923925"/>
            <a:ext cx="8229600" cy="5202238"/>
          </a:xfrm>
        </p:spPr>
        <p:txBody>
          <a:bodyPr wrap="square" anchor="t"/>
          <a:lstStyle/>
          <a:p>
            <a:pPr marL="1905" lvl="0" indent="-147955">
              <a:buNone/>
            </a:pPr>
            <a:r>
              <a:rPr lang="en-US" altLang="zh-CN"/>
              <a:t>3</a:t>
            </a:r>
            <a:r>
              <a:rPr lang="zh-CN" altLang="en-US"/>
              <a:t>、他人持复制卡盗刷了真卡上的款项，但密码如何泄漏不详</a:t>
            </a:r>
          </a:p>
          <a:p>
            <a:pPr marL="1905" lvl="0" indent="-147955">
              <a:buNone/>
            </a:pPr>
            <a:r>
              <a:rPr lang="zh-CN" altLang="en-US"/>
              <a:t>密码泄露的举证责任应由银行承担。</a:t>
            </a:r>
          </a:p>
          <a:p>
            <a:pPr marL="1905" lvl="0" indent="-147955">
              <a:buNone/>
            </a:pPr>
            <a:r>
              <a:rPr lang="en-US" altLang="zh-CN"/>
              <a:t>4</a:t>
            </a:r>
            <a:r>
              <a:rPr lang="zh-CN" altLang="en-US"/>
              <a:t>、通过真实的银行卡刷走卡内款项</a:t>
            </a:r>
          </a:p>
          <a:p>
            <a:pPr marL="1905" lvl="0" indent="-147955">
              <a:buNone/>
            </a:pPr>
            <a:r>
              <a:rPr lang="zh-CN" altLang="en-US"/>
              <a:t>银行举证：合法持卡人对银行卡保管不善，将卡丢失；刷卡人持真卡刷卡；银行对银行卡安全使用尽到了义务。</a:t>
            </a:r>
          </a:p>
          <a:p>
            <a:pPr marL="1905" lvl="0" indent="-147955">
              <a:buNone/>
            </a:pPr>
            <a:r>
              <a:rPr lang="zh-CN" altLang="en-US"/>
              <a:t>银行完成以上举证义务，可以免除责任。</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23553"/>
          <p:cNvSpPr>
            <a:spLocks noGrp="1"/>
          </p:cNvSpPr>
          <p:nvPr>
            <p:ph type="title"/>
          </p:nvPr>
        </p:nvSpPr>
        <p:spPr>
          <a:xfrm>
            <a:off x="180340" y="34608"/>
            <a:ext cx="8229600" cy="1143000"/>
          </a:xfrm>
        </p:spPr>
        <p:txBody>
          <a:bodyPr anchor="ctr"/>
          <a:lstStyle/>
          <a:p>
            <a:r>
              <a:rPr lang="en-US" altLang="zh-CN" dirty="0"/>
              <a:t> </a:t>
            </a:r>
            <a:r>
              <a:rPr lang="zh-CN" altLang="en-US" dirty="0"/>
              <a:t>四、票据纠纷</a:t>
            </a:r>
          </a:p>
        </p:txBody>
      </p:sp>
      <p:sp>
        <p:nvSpPr>
          <p:cNvPr id="23555" name="文本占位符 23554"/>
          <p:cNvSpPr>
            <a:spLocks noGrp="1"/>
          </p:cNvSpPr>
          <p:nvPr>
            <p:ph idx="1"/>
          </p:nvPr>
        </p:nvSpPr>
        <p:spPr>
          <a:xfrm>
            <a:off x="312420" y="887730"/>
            <a:ext cx="8229600" cy="5270500"/>
          </a:xfrm>
          <a:ln>
            <a:miter/>
          </a:ln>
        </p:spPr>
        <p:txBody>
          <a:bodyPr/>
          <a:lstStyle/>
          <a:p>
            <a:pPr marL="1905" indent="-147320" fontAlgn="base">
              <a:buNone/>
            </a:pPr>
            <a:r>
              <a:rPr lang="zh-CN" altLang="en-US" sz="2400" strike="noStrike" noProof="1"/>
              <a:t>案例 一：</a:t>
            </a:r>
            <a:r>
              <a:rPr lang="en-US" altLang="zh-CN" sz="2400" strike="noStrike" noProof="1"/>
              <a:t>2010</a:t>
            </a:r>
            <a:r>
              <a:rPr lang="zh-CN" altLang="en-US" sz="2400" strike="noStrike" noProof="1"/>
              <a:t>年</a:t>
            </a:r>
            <a:r>
              <a:rPr lang="en-US" altLang="zh-CN" sz="2400" strike="noStrike" noProof="1"/>
              <a:t>6</a:t>
            </a:r>
            <a:r>
              <a:rPr lang="zh-CN" altLang="en-US" sz="2400" strike="noStrike" noProof="1"/>
              <a:t>月</a:t>
            </a:r>
            <a:r>
              <a:rPr lang="en-US" altLang="zh-CN" sz="2400" strike="noStrike" noProof="1"/>
              <a:t>16</a:t>
            </a:r>
            <a:r>
              <a:rPr lang="zh-CN" altLang="en-US" sz="2400" strike="noStrike" noProof="1"/>
              <a:t>日，永佳公司与汇聚公司签订皮革买卖合同向汇聚公司订购皮革，一次付给汇聚公司定金承兑汇票</a:t>
            </a:r>
            <a:r>
              <a:rPr lang="en-US" altLang="zh-CN" sz="2400" strike="noStrike" noProof="1"/>
              <a:t>70</a:t>
            </a:r>
            <a:r>
              <a:rPr lang="zh-CN" altLang="en-US" sz="2400" strike="noStrike" noProof="1"/>
              <a:t>万元。次日，黎明公司开出票面金额为</a:t>
            </a:r>
            <a:r>
              <a:rPr lang="en-US" altLang="zh-CN" sz="2400" strike="noStrike" noProof="1"/>
              <a:t>70</a:t>
            </a:r>
            <a:r>
              <a:rPr lang="zh-CN" altLang="en-US" sz="2400" strike="noStrike" noProof="1"/>
              <a:t>万元的银行承兑汇票，收款人是永佳公司，由中国银行</a:t>
            </a:r>
            <a:r>
              <a:rPr lang="en-US" altLang="zh-CN" sz="2400" strike="noStrike" noProof="1"/>
              <a:t>A</a:t>
            </a:r>
            <a:r>
              <a:rPr lang="zh-CN" altLang="en-US" sz="2400" strike="noStrike" noProof="1"/>
              <a:t>支行承兑。永佳公司当日取得汇票即用于支付购货定金，并在背书人处签章后交付给汇聚公司。</a:t>
            </a:r>
            <a:r>
              <a:rPr lang="en-US" altLang="zh-CN" sz="2400" strike="noStrike" noProof="1"/>
              <a:t>6</a:t>
            </a:r>
            <a:r>
              <a:rPr lang="zh-CN" altLang="en-US" sz="2400" strike="noStrike" noProof="1"/>
              <a:t>月</a:t>
            </a:r>
            <a:r>
              <a:rPr lang="en-US" altLang="zh-CN" sz="2400" strike="noStrike" noProof="1"/>
              <a:t>20</a:t>
            </a:r>
            <a:r>
              <a:rPr lang="zh-CN" altLang="en-US" sz="2400" strike="noStrike" noProof="1"/>
              <a:t>日，汇聚公司将汇票交付给某原皮中心用于购买羊皮，但汇聚公司未在汇票上作任何签章。原皮中心次日给汇聚公司发送了羊皮。原皮中心将所持的汇票的第一被背书人补记为原皮中心，同时在第二被背书人栏内签章，于</a:t>
            </a:r>
            <a:r>
              <a:rPr lang="en-US" altLang="zh-CN" sz="2400" strike="noStrike" noProof="1"/>
              <a:t>6</a:t>
            </a:r>
            <a:r>
              <a:rPr lang="zh-CN" altLang="en-US" sz="2400" strike="noStrike" noProof="1"/>
              <a:t>月</a:t>
            </a:r>
            <a:r>
              <a:rPr lang="en-US" altLang="zh-CN" sz="2400" strike="noStrike" noProof="1"/>
              <a:t>25</a:t>
            </a:r>
            <a:r>
              <a:rPr lang="zh-CN" altLang="en-US" sz="2400" strike="noStrike" noProof="1"/>
              <a:t>日持汇票去其开户银行城区信用社申请贴现，城区信用社向承兑人</a:t>
            </a:r>
            <a:r>
              <a:rPr lang="en-US" altLang="zh-CN" sz="2400" strike="noStrike" noProof="1"/>
              <a:t>A</a:t>
            </a:r>
            <a:r>
              <a:rPr lang="zh-CN" altLang="en-US" sz="2400" strike="noStrike" noProof="1"/>
              <a:t>支行查询。</a:t>
            </a:r>
            <a:r>
              <a:rPr lang="en-US" altLang="zh-CN" sz="2400" strike="noStrike" noProof="1"/>
              <a:t>A</a:t>
            </a:r>
            <a:r>
              <a:rPr lang="zh-CN" altLang="en-US" sz="2400" strike="noStrike" noProof="1"/>
              <a:t>支行回电称银行承兑汇票属实。同日，城区信用社为原皮中心办理了汇票的贴现手续，将汇票金额</a:t>
            </a:r>
            <a:r>
              <a:rPr lang="en-US" altLang="zh-CN" sz="2400" strike="noStrike" noProof="1"/>
              <a:t>70</a:t>
            </a:r>
            <a:r>
              <a:rPr lang="zh-CN" altLang="en-US" sz="2400" strike="noStrike" noProof="1"/>
              <a:t>万元扣除利息后，支付给原皮中心。城区信用社于</a:t>
            </a:r>
            <a:r>
              <a:rPr lang="en-US" altLang="zh-CN" sz="2400" strike="noStrike" noProof="1"/>
              <a:t>10</a:t>
            </a:r>
            <a:r>
              <a:rPr lang="zh-CN" altLang="en-US" sz="2400" strike="noStrike" noProof="1"/>
              <a:t>月</a:t>
            </a:r>
            <a:r>
              <a:rPr lang="en-US" altLang="zh-CN" sz="2400" strike="noStrike" noProof="1"/>
              <a:t>15</a:t>
            </a:r>
            <a:r>
              <a:rPr lang="zh-CN" altLang="en-US" sz="2400" strike="noStrike" noProof="1"/>
              <a:t>日提示付款时，</a:t>
            </a:r>
            <a:r>
              <a:rPr lang="en-US" altLang="zh-CN" sz="2400" strike="noStrike" noProof="1"/>
              <a:t>A</a:t>
            </a:r>
            <a:r>
              <a:rPr lang="zh-CN" altLang="en-US" sz="2400" strike="noStrike" noProof="1"/>
              <a:t>支行以永佳公司与原皮中心不存在真实的交易关系，城区信用社没有审查为由遭拒付。城区信用社诉至法院。</a:t>
            </a:r>
          </a:p>
          <a:p>
            <a:pPr marL="1905" indent="107950" fontAlgn="base"/>
            <a:endParaRPr lang="zh-CN" altLang="en-US" sz="2400" strike="noStrike" noProof="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占位符 24577"/>
          <p:cNvSpPr>
            <a:spLocks noGrp="1"/>
          </p:cNvSpPr>
          <p:nvPr>
            <p:ph idx="1"/>
          </p:nvPr>
        </p:nvSpPr>
        <p:spPr>
          <a:xfrm>
            <a:off x="457200" y="1481138"/>
            <a:ext cx="8229600" cy="4525963"/>
          </a:xfrm>
          <a:ln>
            <a:miter/>
          </a:ln>
        </p:spPr>
        <p:txBody>
          <a:bodyPr/>
          <a:lstStyle/>
          <a:p>
            <a:pPr marL="1905" indent="-147320" fontAlgn="base">
              <a:buNone/>
            </a:pPr>
            <a:r>
              <a:rPr lang="zh-CN" altLang="en-US" sz="4000" strike="noStrike" noProof="1"/>
              <a:t>问题：</a:t>
            </a:r>
          </a:p>
          <a:p>
            <a:pPr marL="1905" indent="107950" fontAlgn="base"/>
            <a:endParaRPr lang="zh-CN" altLang="en-US" sz="3200" strike="noStrike" noProof="1"/>
          </a:p>
          <a:p>
            <a:pPr marL="1905" indent="-147320" fontAlgn="base">
              <a:buNone/>
            </a:pPr>
            <a:r>
              <a:rPr lang="en-US" altLang="zh-CN" sz="3200" strike="noStrike" noProof="1"/>
              <a:t>1</a:t>
            </a:r>
            <a:r>
              <a:rPr lang="zh-CN" altLang="en-US" sz="3200" strike="noStrike" noProof="1"/>
              <a:t>、</a:t>
            </a:r>
            <a:r>
              <a:rPr lang="en-US" altLang="zh-CN" sz="3200" strike="noStrike" noProof="1"/>
              <a:t>A</a:t>
            </a:r>
            <a:r>
              <a:rPr lang="zh-CN" altLang="en-US" sz="3200" strike="noStrike" noProof="1"/>
              <a:t>银行的拒付理由是否成立？</a:t>
            </a:r>
          </a:p>
          <a:p>
            <a:pPr marL="1905" indent="-147320" fontAlgn="base">
              <a:buNone/>
            </a:pPr>
            <a:r>
              <a:rPr lang="en-US" altLang="zh-CN" sz="3200" strike="noStrike" noProof="1"/>
              <a:t>2</a:t>
            </a:r>
            <a:r>
              <a:rPr lang="zh-CN" altLang="en-US" sz="3200" strike="noStrike" noProof="1"/>
              <a:t>、城区信用社可向谁主张权利？</a:t>
            </a:r>
          </a:p>
          <a:p>
            <a:pPr marL="1905" indent="-147320" fontAlgn="base">
              <a:buNone/>
            </a:pPr>
            <a:r>
              <a:rPr lang="en-US" altLang="zh-CN" sz="3200" strike="noStrike" noProof="1"/>
              <a:t>3</a:t>
            </a:r>
            <a:r>
              <a:rPr lang="zh-CN" altLang="en-US" sz="3200" strike="noStrike" noProof="1"/>
              <a:t>、本案中汇聚公司是否为票据关系当事人，城区信用社能否向其主张权利？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25601"/>
          <p:cNvSpPr>
            <a:spLocks noGrp="1"/>
          </p:cNvSpPr>
          <p:nvPr>
            <p:ph idx="1"/>
          </p:nvPr>
        </p:nvSpPr>
        <p:spPr>
          <a:xfrm>
            <a:off x="652463" y="227013"/>
            <a:ext cx="8034338" cy="6923088"/>
          </a:xfrm>
          <a:ln>
            <a:miter/>
          </a:ln>
        </p:spPr>
        <p:txBody>
          <a:bodyPr/>
          <a:lstStyle/>
          <a:p>
            <a:pPr marL="1905" indent="-147320" fontAlgn="base">
              <a:buNone/>
            </a:pPr>
            <a:r>
              <a:rPr lang="zh-CN" altLang="en-US" sz="2400" b="1" strike="noStrike" noProof="1"/>
              <a:t>案例二</a:t>
            </a:r>
            <a:r>
              <a:rPr lang="zh-CN" altLang="en-US" sz="2400" strike="noStrike" noProof="1"/>
              <a:t>：</a:t>
            </a:r>
          </a:p>
          <a:p>
            <a:pPr marL="1905" indent="-147320" fontAlgn="base">
              <a:buNone/>
            </a:pPr>
            <a:r>
              <a:rPr lang="zh-CN" altLang="en-US" sz="2400" strike="noStrike" noProof="1"/>
              <a:t>       2011年7月至12月，甲公司与乙公司签订多分买卖合同，约定甲公司向乙公司提供劳保、五金等货物。甲公司依约供货，货物总价值335532元。经双方协商，乙公司委托丙公司代其支付，丙公司便将一张出票人为乙公司，收款人为丙公司，付款行为丁银行的金额为300000元的银行承兑汇票在背书栏签章后交付甲公司，但没有填写被背书人名称。甲公司收到汇票后，没有在被背书栏里补记自己。该汇票的到期日为2012年6月26日。</a:t>
            </a:r>
          </a:p>
          <a:p>
            <a:pPr marL="1905" indent="-147320" fontAlgn="base">
              <a:buNone/>
            </a:pPr>
            <a:r>
              <a:rPr lang="zh-CN" altLang="en-US" sz="2400" strike="noStrike" noProof="1"/>
              <a:t>       2012年5月，甲公司不慎将该汇票丢失，并于5月24日向法院提起公示催告，后因A公司主张权利而终结公示催告程序。于是甲公司向法院起诉A公司，要求A公司返还票据。在一审过程中，由于A公司缺席审理，于是法院据甲公司提供的证据判决A公司向甲公司返还涉案汇票。</a:t>
            </a:r>
          </a:p>
          <a:p>
            <a:pPr marL="1905" indent="-147320" fontAlgn="base">
              <a:buNone/>
            </a:pPr>
            <a:endParaRPr lang="zh-CN" altLang="en-US" sz="2400" strike="noStrike" noProof="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399733"/>
            <a:ext cx="8229600" cy="4525962"/>
          </a:xfrm>
        </p:spPr>
        <p:txBody>
          <a:bodyPr/>
          <a:lstStyle/>
          <a:p>
            <a:pPr marL="1905" indent="-147320" fontAlgn="base">
              <a:buNone/>
            </a:pPr>
            <a:r>
              <a:rPr lang="zh-CN" altLang="en-US" sz="2400" dirty="0">
                <a:sym typeface="+mn-ea"/>
              </a:rPr>
              <a:t>A公司不服一审判决提起上诉，而此时涉案汇票已被A公司追索后交给了其“上手”D公司，D公司也没有出现在票面上。法院根据票据的文义性，以甲公司没有在票据上出现，不是票据权利人为由，撤销了一审判决，驳回了甲公司的诉讼请求。</a:t>
            </a:r>
            <a:endParaRPr lang="zh-CN" altLang="en-US" sz="2400" strike="noStrike" noProof="1"/>
          </a:p>
          <a:p>
            <a:pPr marL="1905" indent="-147320" fontAlgn="base">
              <a:buNone/>
            </a:pPr>
            <a:r>
              <a:rPr lang="zh-CN" altLang="en-US" sz="2400" dirty="0">
                <a:sym typeface="+mn-ea"/>
              </a:rPr>
              <a:t>经查，涉案票据整个流转情况是：出票人乙公司，付款人丁银行，收款人丙公司，第一被背书人A公司，第二被背书人B公司，委托收款银行C银行。在诉讼过程中，该汇票经层层追索后，由A公司退给了D公司，D公司又退给了E公司，D、E两公司均在票面上没有记载。</a:t>
            </a:r>
            <a:endParaRPr lang="zh-CN" altLang="en-US" sz="2400" strike="noStrike" noProof="1"/>
          </a:p>
          <a:p>
            <a:pPr marL="1905" indent="-147320" fontAlgn="base">
              <a:buNone/>
            </a:pPr>
            <a:r>
              <a:rPr lang="zh-CN" altLang="en-US" sz="2400" dirty="0">
                <a:sym typeface="+mn-ea"/>
              </a:rPr>
              <a:t>2013年7月，E公司将涉案汇票变造后持票到丁银行请求付款，被该行发现后拒付。</a:t>
            </a:r>
            <a:endParaRPr lang="zh-CN" altLang="en-US" sz="2400" strike="noStrike" noProof="1"/>
          </a:p>
          <a:p>
            <a:pPr marL="1905" indent="107950" fontAlgn="base"/>
            <a:r>
              <a:rPr lang="zh-CN" altLang="en-US" sz="2400" dirty="0">
                <a:sym typeface="+mn-ea"/>
              </a:rPr>
              <a:t>2014年8月20日，距汇票的到期日2012年6月26日已经超过了两年。</a:t>
            </a:r>
            <a:endParaRPr lang="zh-CN" altLang="en-US" sz="2400" strike="noStrike" noProof="1"/>
          </a:p>
          <a:p>
            <a:endParaRPr lang="zh-CN" altLang="en-US"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26625"/>
          <p:cNvSpPr>
            <a:spLocks noGrp="1"/>
          </p:cNvSpPr>
          <p:nvPr>
            <p:ph idx="1"/>
          </p:nvPr>
        </p:nvSpPr>
        <p:spPr>
          <a:xfrm>
            <a:off x="313690" y="347980"/>
            <a:ext cx="8373110" cy="5659755"/>
          </a:xfrm>
          <a:ln>
            <a:miter/>
          </a:ln>
        </p:spPr>
        <p:txBody>
          <a:bodyPr/>
          <a:lstStyle/>
          <a:p>
            <a:pPr marL="1905" indent="-147320" fontAlgn="base">
              <a:buNone/>
            </a:pPr>
            <a:r>
              <a:rPr lang="zh-CN" altLang="en-US" sz="4000" strike="noStrike" noProof="1">
                <a:latin typeface="宋体" panose="02010600030101010101" pitchFamily="2" charset="-122"/>
                <a:ea typeface="宋体" panose="02010600030101010101" pitchFamily="2" charset="-122"/>
              </a:rPr>
              <a:t>问题</a:t>
            </a:r>
            <a:r>
              <a:rPr lang="zh-CN" altLang="en-US" sz="3200" strike="noStrike" noProof="1">
                <a:latin typeface="宋体" panose="02010600030101010101" pitchFamily="2" charset="-122"/>
                <a:ea typeface="宋体" panose="02010600030101010101" pitchFamily="2" charset="-122"/>
              </a:rPr>
              <a:t>：这300000元票据保证金还是否存在被票据权利人兑付的可能？谁有权要求支付？通过什么途径获得？法律应该保护谁？</a:t>
            </a:r>
          </a:p>
          <a:p>
            <a:pPr marL="1905" indent="-147320" fontAlgn="base">
              <a:buNone/>
            </a:pPr>
            <a:endParaRPr lang="zh-CN" altLang="en-US" sz="3200" strike="noStrike" noProof="1">
              <a:latin typeface="宋体" panose="02010600030101010101" pitchFamily="2" charset="-122"/>
              <a:ea typeface="宋体" panose="02010600030101010101" pitchFamily="2" charset="-122"/>
            </a:endParaRPr>
          </a:p>
          <a:p>
            <a:pPr marL="1905" indent="107950" fontAlgn="base"/>
            <a:r>
              <a:rPr lang="zh-CN" altLang="en-US" sz="2800" b="1" strike="noStrike" noProof="1">
                <a:latin typeface="宋体" panose="02010600030101010101" pitchFamily="2" charset="-122"/>
                <a:ea typeface="宋体" panose="02010600030101010101" pitchFamily="2" charset="-122"/>
              </a:rPr>
              <a:t>票面流转：</a:t>
            </a:r>
            <a:r>
              <a:rPr lang="zh-CN" altLang="en-US" sz="2800" strike="noStrike" noProof="1">
                <a:latin typeface="宋体" panose="02010600030101010101" pitchFamily="2" charset="-122"/>
                <a:ea typeface="宋体" panose="02010600030101010101" pitchFamily="2" charset="-122"/>
              </a:rPr>
              <a:t>付款行：丁银行</a:t>
            </a:r>
          </a:p>
          <a:p>
            <a:pPr marL="1905" indent="107950" fontAlgn="base"/>
            <a:r>
              <a:rPr lang="zh-CN" altLang="en-US" sz="2800" strike="noStrike" noProof="1">
                <a:latin typeface="宋体" panose="02010600030101010101" pitchFamily="2" charset="-122"/>
                <a:ea typeface="宋体" panose="02010600030101010101" pitchFamily="2" charset="-122"/>
              </a:rPr>
              <a:t>乙公司（出票人）</a:t>
            </a:r>
            <a:r>
              <a:rPr lang="en-US" altLang="zh-CN" sz="2800" strike="noStrike" noProof="1">
                <a:latin typeface="宋体" panose="02010600030101010101" pitchFamily="2" charset="-122"/>
                <a:ea typeface="宋体" panose="02010600030101010101" pitchFamily="2" charset="-122"/>
              </a:rPr>
              <a:t>-</a:t>
            </a:r>
            <a:r>
              <a:rPr lang="zh-CN" altLang="en-US" sz="2800" strike="noStrike" noProof="1">
                <a:latin typeface="宋体" panose="02010600030101010101" pitchFamily="2" charset="-122"/>
                <a:ea typeface="宋体" panose="02010600030101010101" pitchFamily="2" charset="-122"/>
              </a:rPr>
              <a:t>丙公司（收款人）</a:t>
            </a:r>
            <a:r>
              <a:rPr lang="en-US" altLang="zh-CN" sz="2800" strike="noStrike" noProof="1">
                <a:latin typeface="宋体" panose="02010600030101010101" pitchFamily="2" charset="-122"/>
                <a:ea typeface="宋体" panose="02010600030101010101" pitchFamily="2" charset="-122"/>
              </a:rPr>
              <a:t>-A</a:t>
            </a:r>
            <a:r>
              <a:rPr lang="zh-CN" altLang="en-US" sz="2800" strike="noStrike" noProof="1">
                <a:latin typeface="宋体" panose="02010600030101010101" pitchFamily="2" charset="-122"/>
                <a:ea typeface="宋体" panose="02010600030101010101" pitchFamily="2" charset="-122"/>
              </a:rPr>
              <a:t>公司</a:t>
            </a:r>
            <a:r>
              <a:rPr lang="en-US" altLang="zh-CN" sz="2800" strike="noStrike" noProof="1">
                <a:latin typeface="宋体" panose="02010600030101010101" pitchFamily="2" charset="-122"/>
                <a:ea typeface="宋体" panose="02010600030101010101" pitchFamily="2" charset="-122"/>
              </a:rPr>
              <a:t>-B</a:t>
            </a:r>
            <a:r>
              <a:rPr lang="zh-CN" altLang="en-US" sz="2800" strike="noStrike" noProof="1">
                <a:latin typeface="宋体" panose="02010600030101010101" pitchFamily="2" charset="-122"/>
                <a:ea typeface="宋体" panose="02010600030101010101" pitchFamily="2" charset="-122"/>
              </a:rPr>
              <a:t>公司</a:t>
            </a:r>
            <a:r>
              <a:rPr lang="en-US" altLang="zh-CN" sz="2800" strike="noStrike" noProof="1">
                <a:latin typeface="宋体" panose="02010600030101010101" pitchFamily="2" charset="-122"/>
                <a:ea typeface="宋体" panose="02010600030101010101" pitchFamily="2" charset="-122"/>
              </a:rPr>
              <a:t>-C</a:t>
            </a:r>
            <a:r>
              <a:rPr lang="zh-CN" altLang="en-US" sz="2800" strike="noStrike" noProof="1">
                <a:latin typeface="宋体" panose="02010600030101010101" pitchFamily="2" charset="-122"/>
                <a:ea typeface="宋体" panose="02010600030101010101" pitchFamily="2" charset="-122"/>
              </a:rPr>
              <a:t>银行（委托收款行）</a:t>
            </a:r>
          </a:p>
          <a:p>
            <a:pPr marL="1905" indent="107950" fontAlgn="base"/>
            <a:r>
              <a:rPr lang="zh-CN" altLang="en-US" sz="2800" b="1" strike="noStrike" noProof="1">
                <a:latin typeface="宋体" panose="02010600030101010101" pitchFamily="2" charset="-122"/>
                <a:ea typeface="宋体" panose="02010600030101010101" pitchFamily="2" charset="-122"/>
              </a:rPr>
              <a:t>实际流转：</a:t>
            </a:r>
          </a:p>
          <a:p>
            <a:pPr marL="1905" indent="107950" fontAlgn="base"/>
            <a:r>
              <a:rPr lang="zh-CN" altLang="en-US" sz="2800" dirty="0">
                <a:solidFill>
                  <a:srgbClr val="C00000"/>
                </a:solidFill>
                <a:latin typeface="宋体" panose="02010600030101010101" pitchFamily="2" charset="-122"/>
                <a:ea typeface="宋体" panose="02010600030101010101" pitchFamily="2" charset="-122"/>
                <a:sym typeface="+mn-ea"/>
              </a:rPr>
              <a:t>乙公司（出票人）</a:t>
            </a:r>
            <a:r>
              <a:rPr lang="en-US" altLang="zh-CN" sz="2800" dirty="0">
                <a:solidFill>
                  <a:srgbClr val="C00000"/>
                </a:solidFill>
                <a:latin typeface="宋体" panose="02010600030101010101" pitchFamily="2" charset="-122"/>
                <a:ea typeface="宋体" panose="02010600030101010101" pitchFamily="2" charset="-122"/>
                <a:sym typeface="+mn-ea"/>
              </a:rPr>
              <a:t>-</a:t>
            </a:r>
            <a:r>
              <a:rPr lang="zh-CN" altLang="en-US" sz="2800" dirty="0">
                <a:solidFill>
                  <a:srgbClr val="C00000"/>
                </a:solidFill>
                <a:latin typeface="宋体" panose="02010600030101010101" pitchFamily="2" charset="-122"/>
                <a:ea typeface="宋体" panose="02010600030101010101" pitchFamily="2" charset="-122"/>
                <a:sym typeface="+mn-ea"/>
              </a:rPr>
              <a:t>丙公司（收款人）</a:t>
            </a:r>
            <a:r>
              <a:rPr lang="en-US" altLang="zh-CN" sz="2800" dirty="0">
                <a:latin typeface="宋体" panose="02010600030101010101" pitchFamily="2" charset="-122"/>
                <a:ea typeface="宋体" panose="02010600030101010101" pitchFamily="2" charset="-122"/>
                <a:sym typeface="+mn-ea"/>
              </a:rPr>
              <a:t>-</a:t>
            </a:r>
            <a:r>
              <a:rPr lang="zh-CN" altLang="en-US" sz="2800" dirty="0">
                <a:latin typeface="宋体" panose="02010600030101010101" pitchFamily="2" charset="-122"/>
                <a:ea typeface="宋体" panose="02010600030101010101" pitchFamily="2" charset="-122"/>
                <a:sym typeface="+mn-ea"/>
              </a:rPr>
              <a:t>甲公司</a:t>
            </a:r>
            <a:r>
              <a:rPr lang="en-US" altLang="zh-CN" sz="2800" dirty="0">
                <a:latin typeface="宋体" panose="02010600030101010101" pitchFamily="2" charset="-122"/>
                <a:ea typeface="宋体" panose="02010600030101010101" pitchFamily="2" charset="-122"/>
                <a:sym typeface="+mn-ea"/>
              </a:rPr>
              <a:t>--E</a:t>
            </a:r>
            <a:r>
              <a:rPr lang="zh-CN" altLang="en-US" sz="2800" dirty="0">
                <a:latin typeface="宋体" panose="02010600030101010101" pitchFamily="2" charset="-122"/>
                <a:ea typeface="宋体" panose="02010600030101010101" pitchFamily="2" charset="-122"/>
                <a:sym typeface="+mn-ea"/>
              </a:rPr>
              <a:t>公司</a:t>
            </a:r>
            <a:r>
              <a:rPr lang="en-US" altLang="zh-CN" sz="2800" dirty="0">
                <a:latin typeface="宋体" panose="02010600030101010101" pitchFamily="2" charset="-122"/>
                <a:ea typeface="宋体" panose="02010600030101010101" pitchFamily="2" charset="-122"/>
                <a:sym typeface="+mn-ea"/>
              </a:rPr>
              <a:t>-D</a:t>
            </a:r>
            <a:r>
              <a:rPr lang="zh-CN" altLang="en-US" sz="2800" dirty="0">
                <a:latin typeface="宋体" panose="02010600030101010101" pitchFamily="2" charset="-122"/>
                <a:ea typeface="宋体" panose="02010600030101010101" pitchFamily="2" charset="-122"/>
                <a:sym typeface="+mn-ea"/>
              </a:rPr>
              <a:t>公司</a:t>
            </a:r>
            <a:r>
              <a:rPr lang="en-US" altLang="zh-CN" sz="2800" dirty="0">
                <a:latin typeface="宋体" panose="02010600030101010101" pitchFamily="2" charset="-122"/>
                <a:ea typeface="宋体" panose="02010600030101010101" pitchFamily="2" charset="-122"/>
                <a:sym typeface="+mn-ea"/>
              </a:rPr>
              <a:t>-</a:t>
            </a:r>
            <a:r>
              <a:rPr lang="en-US" altLang="zh-CN" sz="2800" dirty="0">
                <a:solidFill>
                  <a:srgbClr val="C00000"/>
                </a:solidFill>
                <a:latin typeface="宋体" panose="02010600030101010101" pitchFamily="2" charset="-122"/>
                <a:ea typeface="宋体" panose="02010600030101010101" pitchFamily="2" charset="-122"/>
                <a:sym typeface="+mn-ea"/>
              </a:rPr>
              <a:t>A</a:t>
            </a:r>
            <a:r>
              <a:rPr lang="zh-CN" altLang="en-US" sz="2800" dirty="0">
                <a:solidFill>
                  <a:srgbClr val="C00000"/>
                </a:solidFill>
                <a:latin typeface="宋体" panose="02010600030101010101" pitchFamily="2" charset="-122"/>
                <a:ea typeface="宋体" panose="02010600030101010101" pitchFamily="2" charset="-122"/>
                <a:sym typeface="+mn-ea"/>
              </a:rPr>
              <a:t>公司</a:t>
            </a:r>
            <a:r>
              <a:rPr lang="en-US" altLang="zh-CN" sz="2800" dirty="0">
                <a:solidFill>
                  <a:srgbClr val="C00000"/>
                </a:solidFill>
                <a:latin typeface="宋体" panose="02010600030101010101" pitchFamily="2" charset="-122"/>
                <a:ea typeface="宋体" panose="02010600030101010101" pitchFamily="2" charset="-122"/>
                <a:sym typeface="+mn-ea"/>
              </a:rPr>
              <a:t>-B</a:t>
            </a:r>
            <a:r>
              <a:rPr lang="zh-CN" altLang="en-US" sz="2800" dirty="0">
                <a:solidFill>
                  <a:srgbClr val="C00000"/>
                </a:solidFill>
                <a:latin typeface="宋体" panose="02010600030101010101" pitchFamily="2" charset="-122"/>
                <a:ea typeface="宋体" panose="02010600030101010101" pitchFamily="2" charset="-122"/>
                <a:sym typeface="+mn-ea"/>
              </a:rPr>
              <a:t>公司</a:t>
            </a:r>
            <a:r>
              <a:rPr lang="en-US" altLang="zh-CN" sz="2800" dirty="0">
                <a:solidFill>
                  <a:srgbClr val="C00000"/>
                </a:solidFill>
                <a:latin typeface="宋体" panose="02010600030101010101" pitchFamily="2" charset="-122"/>
                <a:ea typeface="宋体" panose="02010600030101010101" pitchFamily="2" charset="-122"/>
                <a:sym typeface="+mn-ea"/>
              </a:rPr>
              <a:t>-C</a:t>
            </a:r>
            <a:r>
              <a:rPr lang="zh-CN" altLang="en-US" sz="2800" dirty="0">
                <a:solidFill>
                  <a:srgbClr val="C00000"/>
                </a:solidFill>
                <a:latin typeface="宋体" panose="02010600030101010101" pitchFamily="2" charset="-122"/>
                <a:ea typeface="宋体" panose="02010600030101010101" pitchFamily="2" charset="-122"/>
                <a:sym typeface="+mn-ea"/>
              </a:rPr>
              <a:t>银行（委托收款行）</a:t>
            </a:r>
            <a:endParaRPr lang="zh-CN" altLang="en-US" sz="2800" strike="noStrike" noProof="1">
              <a:solidFill>
                <a:srgbClr val="C00000"/>
              </a:solidFill>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74320"/>
            <a:ext cx="8229600" cy="5732780"/>
          </a:xfrm>
        </p:spPr>
        <p:txBody>
          <a:bodyPr/>
          <a:lstStyle/>
          <a:p>
            <a:r>
              <a:rPr lang="zh-CN" altLang="en-US"/>
              <a:t>案例三：A工程公司为参加投标，将一张票面金额10万元的银行承兑汇票作为保证金交付给B招投标公司，投标完成后，B公司因丢失了该汇票而没能返还给A公司。票据丢失后，B公司没有及时向法院申请公示催告，致使该票据已经超过了两年的票据时效。现在票款仍存在承兑银行的账户上成为了“僵尸款”。问：A、B两公司应该如何做才能要回票款？如何启动法律程序打破这一僵局？</a:t>
            </a:r>
          </a:p>
          <a:p>
            <a:r>
              <a:rPr lang="zh-CN" altLang="en-US"/>
              <a:t>    问题：1、票据已过了票据时效，还能否申请公示催告？若申请公示催告，法院将如何处理？</a:t>
            </a:r>
          </a:p>
          <a:p>
            <a:r>
              <a:rPr lang="zh-CN" altLang="en-US"/>
              <a:t>2、在没有持票的情况下，B公司能否向银行行使利益返还请求权？</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28673"/>
          <p:cNvSpPr/>
          <p:nvPr/>
        </p:nvSpPr>
        <p:spPr>
          <a:xfrm>
            <a:off x="2705100" y="1417638"/>
            <a:ext cx="4527550" cy="3097212"/>
          </a:xfrm>
          <a:prstGeom prst="rect">
            <a:avLst/>
          </a:prstGeom>
        </p:spPr>
        <p:txBody>
          <a:bodyPr wrap="none" fromWordArt="1">
            <a:prstTxWarp prst="textSlantUp">
              <a:avLst>
                <a:gd name="adj" fmla="val 55556"/>
              </a:avLst>
            </a:prstTxWarp>
            <a:normAutofit/>
          </a:bodyPr>
          <a:lstStyle/>
          <a:p>
            <a:pPr algn="ctr"/>
            <a:r>
              <a:rPr lang="zh-CN" altLang="en-US" sz="6000">
                <a:ln w="9525" cap="flat" cmpd="sng">
                  <a:solidFill>
                    <a:srgbClr val="9999FF"/>
                  </a:solidFill>
                  <a:prstDash val="solid"/>
                  <a:roun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78999"/>
                    </a:srgbClr>
                  </a:outerShdw>
                </a:effectLst>
                <a:latin typeface="宋体" panose="02010600030101010101" pitchFamily="2" charset="-122"/>
                <a:ea typeface="宋体" panose="02010600030101010101" pitchFamily="2" charset="-122"/>
              </a:rPr>
              <a:t>谢 谢！</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2"/>
          <p:cNvSpPr>
            <a:spLocks noGrp="1"/>
          </p:cNvSpPr>
          <p:nvPr>
            <p:ph idx="1"/>
          </p:nvPr>
        </p:nvSpPr>
        <p:spPr>
          <a:xfrm>
            <a:off x="457200" y="387350"/>
            <a:ext cx="8229600" cy="5772150"/>
          </a:xfrm>
          <a:ln>
            <a:miter/>
          </a:ln>
        </p:spPr>
        <p:txBody>
          <a:bodyPr vert="horz" wrap="square" anchor="t"/>
          <a:lstStyle/>
          <a:p>
            <a:pPr marL="1905" lvl="0" indent="-147320" fontAlgn="base">
              <a:buNone/>
            </a:pPr>
            <a:r>
              <a:rPr lang="en-US" altLang="x-none" sz="2000" strike="noStrike" noProof="1"/>
              <a:t>1</a:t>
            </a:r>
            <a:r>
              <a:rPr lang="zh-CN" altLang="en-US" sz="2000" strike="noStrike" noProof="1"/>
              <a:t>、法律依据是最高人民法院于</a:t>
            </a:r>
            <a:r>
              <a:rPr lang="en-US" altLang="x-none" sz="2000" strike="noStrike" noProof="1"/>
              <a:t>1998</a:t>
            </a:r>
            <a:r>
              <a:rPr lang="zh-CN" altLang="en-US" sz="2000" strike="noStrike" noProof="1"/>
              <a:t>年发布的《关于在审理经济纠纷案件中涉及经济犯罪嫌疑若干问题的规定》（以下称</a:t>
            </a:r>
            <a:r>
              <a:rPr lang="en-US" altLang="x-none" sz="2000" strike="noStrike" noProof="1"/>
              <a:t>“</a:t>
            </a:r>
            <a:r>
              <a:rPr lang="zh-CN" altLang="en-US" sz="2000" strike="noStrike" noProof="1"/>
              <a:t>司法解释</a:t>
            </a:r>
            <a:r>
              <a:rPr lang="en-US" altLang="x-none" sz="2000" strike="noStrike" noProof="1"/>
              <a:t>”</a:t>
            </a:r>
            <a:r>
              <a:rPr lang="zh-CN" altLang="en-US" sz="2000" strike="noStrike" noProof="1"/>
              <a:t>），该司法解释第十一条规定：</a:t>
            </a:r>
            <a:r>
              <a:rPr lang="en-US" altLang="x-none" sz="2000" strike="noStrike" noProof="1"/>
              <a:t>“</a:t>
            </a:r>
            <a:r>
              <a:rPr lang="zh-CN" altLang="en-US" sz="2000" strike="noStrike" noProof="1"/>
              <a:t>人民法院作为经济纠纷受理的案件，经审理认为不属经济纠纷案件而有经济犯罪嫌疑的，应当裁定驳回起诉，将有关材料移送公安机关或检察机关。</a:t>
            </a:r>
            <a:r>
              <a:rPr lang="en-US" altLang="x-none" sz="2000" strike="noStrike" noProof="1"/>
              <a:t>”</a:t>
            </a:r>
          </a:p>
          <a:p>
            <a:pPr marL="1905" lvl="0" indent="-147320" fontAlgn="base">
              <a:buNone/>
            </a:pPr>
            <a:r>
              <a:rPr lang="en-US" altLang="x-none" sz="2000" strike="noStrike" noProof="1"/>
              <a:t>2</a:t>
            </a:r>
            <a:r>
              <a:rPr lang="zh-CN" altLang="en-US" sz="2000" strike="noStrike" noProof="1"/>
              <a:t>、司法解释第十一条规定的</a:t>
            </a:r>
            <a:r>
              <a:rPr lang="en-US" altLang="x-none" sz="2000" strike="noStrike" noProof="1"/>
              <a:t>“</a:t>
            </a:r>
            <a:r>
              <a:rPr lang="zh-CN" altLang="en-US" sz="2000" strike="noStrike" noProof="1"/>
              <a:t>经济纠纷涉嫌经济犯罪</a:t>
            </a:r>
            <a:r>
              <a:rPr lang="en-US" altLang="x-none" sz="2000" strike="noStrike" noProof="1"/>
              <a:t>”</a:t>
            </a:r>
            <a:r>
              <a:rPr lang="zh-CN" altLang="en-US" sz="2000" strike="noStrike" noProof="1"/>
              <a:t>，是指基于同一事实而产生的刑事、民事两个法律关系竞合的情形。而在刑事、民事法律关系不是竞合而是相牵连的情况下，不能适用司法解释第十一条的规定。</a:t>
            </a:r>
            <a:endParaRPr lang="en-US" altLang="x-none" sz="2000" strike="noStrike" noProof="1"/>
          </a:p>
          <a:p>
            <a:pPr marL="1905" lvl="0" indent="-147320" fontAlgn="base">
              <a:buNone/>
            </a:pPr>
            <a:r>
              <a:rPr lang="en-US" altLang="x-none" sz="2000" strike="noStrike" noProof="1"/>
              <a:t>3</a:t>
            </a:r>
            <a:r>
              <a:rPr lang="zh-CN" altLang="en-US" sz="2000" strike="noStrike" noProof="1"/>
              <a:t>、</a:t>
            </a:r>
            <a:r>
              <a:rPr lang="en-US" altLang="x-none" sz="2000" strike="noStrike" noProof="1"/>
              <a:t>“</a:t>
            </a:r>
            <a:r>
              <a:rPr lang="zh-CN" altLang="en-US" sz="2000" strike="noStrike" noProof="1"/>
              <a:t>先刑事后民事</a:t>
            </a:r>
            <a:r>
              <a:rPr lang="en-US" altLang="x-none" sz="2000" strike="noStrike" noProof="1"/>
              <a:t>”</a:t>
            </a:r>
            <a:r>
              <a:rPr lang="zh-CN" altLang="en-US" sz="2000" strike="noStrike" noProof="1"/>
              <a:t>原则也是确立在刑事与民事两个法律关系竞合的情况下，如果刑事与民事两个法律关系不是竞合，而是相牵连的情形就不能适用</a:t>
            </a:r>
            <a:r>
              <a:rPr lang="en-US" altLang="x-none" sz="2000" strike="noStrike" noProof="1"/>
              <a:t>“</a:t>
            </a:r>
            <a:r>
              <a:rPr lang="zh-CN" altLang="en-US" sz="2000" strike="noStrike" noProof="1"/>
              <a:t>先刑事后民事</a:t>
            </a:r>
            <a:r>
              <a:rPr lang="en-US" altLang="x-none" sz="2000" strike="noStrike" noProof="1"/>
              <a:t>”</a:t>
            </a:r>
            <a:r>
              <a:rPr lang="zh-CN" altLang="en-US" sz="2000" strike="noStrike" noProof="1"/>
              <a:t>原则，至于</a:t>
            </a:r>
            <a:r>
              <a:rPr lang="en-US" altLang="x-none" sz="2000" strike="noStrike" noProof="1"/>
              <a:t>“</a:t>
            </a:r>
            <a:r>
              <a:rPr lang="zh-CN" altLang="en-US" sz="2000" strike="noStrike" noProof="1"/>
              <a:t>刑事案件没有结果，民事案件责任难以确定</a:t>
            </a:r>
            <a:r>
              <a:rPr lang="en-US" altLang="x-none" sz="2000" strike="noStrike" noProof="1"/>
              <a:t>”</a:t>
            </a:r>
            <a:r>
              <a:rPr lang="zh-CN" altLang="en-US" sz="2000" strike="noStrike" noProof="1"/>
              <a:t>，这是基于</a:t>
            </a:r>
            <a:r>
              <a:rPr lang="en-US" altLang="x-none" sz="2000" strike="noStrike" noProof="1"/>
              <a:t>“</a:t>
            </a:r>
            <a:r>
              <a:rPr lang="zh-CN" altLang="en-US" sz="2000" strike="noStrike" noProof="1"/>
              <a:t>一个案件的审理必须以另一案件的审判结果为依据</a:t>
            </a:r>
            <a:r>
              <a:rPr lang="en-US" altLang="x-none" sz="2000" strike="noStrike" noProof="1"/>
              <a:t>”</a:t>
            </a:r>
            <a:r>
              <a:rPr lang="zh-CN" altLang="en-US" sz="2000" strike="noStrike" noProof="1"/>
              <a:t>，而中止前一案件审理的一种理由，不是</a:t>
            </a:r>
            <a:r>
              <a:rPr lang="en-US" altLang="x-none" sz="2000" strike="noStrike" noProof="1"/>
              <a:t>“</a:t>
            </a:r>
            <a:r>
              <a:rPr lang="zh-CN" altLang="en-US" sz="2000" strike="noStrike" noProof="1"/>
              <a:t>先刑事后民事</a:t>
            </a:r>
            <a:r>
              <a:rPr lang="en-US" altLang="x-none" sz="2000" strike="noStrike" noProof="1"/>
              <a:t>”</a:t>
            </a:r>
            <a:r>
              <a:rPr lang="zh-CN" altLang="en-US" sz="2000" strike="noStrike" noProof="1"/>
              <a:t>原则的适用。</a:t>
            </a:r>
            <a:endParaRPr lang="en-US" altLang="x-none" sz="2000" strike="noStrike" noProof="1"/>
          </a:p>
          <a:p>
            <a:pPr marL="1905" lvl="0" indent="-147320" fontAlgn="base">
              <a:buNone/>
            </a:pPr>
            <a:r>
              <a:rPr lang="en-US" altLang="x-none" sz="2000" strike="noStrike" noProof="1"/>
              <a:t>4</a:t>
            </a:r>
            <a:r>
              <a:rPr lang="zh-CN" altLang="en-US" sz="2000" strike="noStrike" noProof="1"/>
              <a:t>、银行卡被盗刷案件系刑事、民事法律关系牵连案件，不适用司法解释第十一条的规定。</a:t>
            </a:r>
          </a:p>
          <a:p>
            <a:pPr marL="1905" lvl="0" indent="107950" fontAlgn="base"/>
            <a:endParaRPr lang="zh-CN" altLang="en-US" strike="noStrike" noProof="1"/>
          </a:p>
        </p:txBody>
      </p:sp>
      <p:sp>
        <p:nvSpPr>
          <p:cNvPr id="27650" name="动作按钮: 后退或前一项 5">
            <a:hlinkClick r:id="" action="ppaction://hlinkshowjump?jump=lastslideviewed"/>
          </p:cNvPr>
          <p:cNvSpPr/>
          <p:nvPr/>
        </p:nvSpPr>
        <p:spPr>
          <a:xfrm>
            <a:off x="7507288" y="5899150"/>
            <a:ext cx="1179512" cy="520700"/>
          </a:xfrm>
          <a:prstGeom prst="actionButtonBackPrevious">
            <a:avLst/>
          </a:prstGeom>
          <a:solidFill>
            <a:schemeClr val="accent1"/>
          </a:solidFill>
          <a:ln w="55000" cap="flat" cmpd="thickThin">
            <a:solidFill>
              <a:srgbClr val="1E768C"/>
            </a:solidFill>
            <a:prstDash val="solid"/>
            <a:miter/>
            <a:headEnd type="none" w="med" len="med"/>
            <a:tailEnd type="none" w="med" len="med"/>
          </a:ln>
        </p:spPr>
        <p:txBody>
          <a:bodyPr anchor="ctr"/>
          <a:lstStyle/>
          <a:p>
            <a:pPr lvl="0" algn="ctr"/>
            <a:endParaRPr lang="zh-CN" altLang="en-US" dirty="0">
              <a:solidFill>
                <a:srgbClr val="FFFFFF"/>
              </a:solidFill>
              <a:latin typeface="Lucida Sans Unicode" panose="020B0602030504020204" pitchFamily="2" charset="0"/>
              <a:ea typeface="黑体" panose="0201060906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idx="1"/>
          </p:nvPr>
        </p:nvSpPr>
        <p:spPr>
          <a:xfrm>
            <a:off x="457200" y="1049338"/>
            <a:ext cx="8229600" cy="5076825"/>
          </a:xfrm>
          <a:ln>
            <a:miter/>
          </a:ln>
        </p:spPr>
        <p:txBody>
          <a:bodyPr vert="horz" wrap="square" anchor="t"/>
          <a:lstStyle/>
          <a:p>
            <a:pPr marL="1905" lvl="0" indent="-147320" fontAlgn="base">
              <a:buNone/>
            </a:pPr>
            <a:r>
              <a:rPr lang="en-US" altLang="zh-CN" sz="2400">
                <a:sym typeface="+mn-ea"/>
              </a:rPr>
              <a:t>2.</a:t>
            </a:r>
            <a:r>
              <a:rPr lang="zh-CN" altLang="en-US" sz="2400">
                <a:sym typeface="+mn-ea"/>
              </a:rPr>
              <a:t>最高人民法院</a:t>
            </a:r>
            <a:r>
              <a:rPr lang="en-US" altLang="zh-CN" sz="2400">
                <a:sym typeface="+mn-ea"/>
              </a:rPr>
              <a:t>《</a:t>
            </a:r>
            <a:r>
              <a:rPr lang="zh-CN" altLang="en-US" sz="2400">
                <a:sym typeface="+mn-ea"/>
              </a:rPr>
              <a:t>关于人民法院能否对信用证开证保证金采取冻结和扣划措施问题的规定</a:t>
            </a:r>
            <a:r>
              <a:rPr lang="en-US" altLang="zh-CN" sz="2400">
                <a:sym typeface="+mn-ea"/>
              </a:rPr>
              <a:t>》(</a:t>
            </a:r>
            <a:r>
              <a:rPr lang="zh-CN" altLang="en-US" sz="2400">
                <a:sym typeface="+mn-ea"/>
              </a:rPr>
              <a:t>法释</a:t>
            </a:r>
            <a:r>
              <a:rPr lang="en-US" altLang="zh-CN" sz="2400">
                <a:sym typeface="+mn-ea"/>
              </a:rPr>
              <a:t>[1997]4</a:t>
            </a:r>
            <a:r>
              <a:rPr lang="zh-CN" altLang="en-US" sz="2400">
                <a:sym typeface="+mn-ea"/>
              </a:rPr>
              <a:t>号</a:t>
            </a:r>
            <a:r>
              <a:rPr lang="en-US" altLang="zh-CN" sz="2400">
                <a:sym typeface="+mn-ea"/>
              </a:rPr>
              <a:t>)</a:t>
            </a:r>
            <a:r>
              <a:rPr lang="zh-CN" altLang="en-US" sz="2400">
                <a:sym typeface="+mn-ea"/>
              </a:rPr>
              <a:t>第一条</a:t>
            </a:r>
            <a:r>
              <a:rPr lang="en-US" altLang="zh-CN" sz="2400">
                <a:sym typeface="+mn-ea"/>
              </a:rPr>
              <a:t>:"</a:t>
            </a:r>
            <a:r>
              <a:rPr lang="zh-CN" altLang="en-US" sz="2400">
                <a:sym typeface="+mn-ea"/>
              </a:rPr>
              <a:t>人民法院在审理或执行案件时，依法可以对信用证开证保证金采取冻结措施，但不得扣划。如果当事人认为人民法院冻结和扣划的某项资金属于信用证开证保证金的，应当提供有关证据予以证明。</a:t>
            </a:r>
            <a:endParaRPr lang="zh-CN" altLang="en-US" sz="2400" strike="noStrike" noProof="1"/>
          </a:p>
          <a:p>
            <a:pPr marL="1905" lvl="0" indent="107950" fontAlgn="base"/>
            <a:endParaRPr lang="zh-CN" altLang="en-US" strike="noStrike" noProof="1"/>
          </a:p>
          <a:p>
            <a:pPr marL="1905" lvl="0" indent="-147320" fontAlgn="base">
              <a:buNone/>
            </a:pPr>
            <a:endParaRPr lang="zh-CN" altLang="en-US" strike="noStrike" noProof="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内容占位符 2"/>
          <p:cNvSpPr>
            <a:spLocks noGrp="1"/>
          </p:cNvSpPr>
          <p:nvPr>
            <p:ph idx="4294967295"/>
          </p:nvPr>
        </p:nvSpPr>
        <p:spPr/>
        <p:txBody>
          <a:bodyPr wrap="square" anchor="t"/>
          <a:lstStyle/>
          <a:p>
            <a:pPr marL="1905" lvl="0" indent="-147955">
              <a:buNone/>
            </a:pPr>
            <a:r>
              <a:rPr lang="zh-CN" altLang="en-US" sz="2000" dirty="0"/>
              <a:t>中国网</a:t>
            </a:r>
            <a:r>
              <a:rPr lang="en-US" altLang="x-none" sz="2000" dirty="0"/>
              <a:t>2008</a:t>
            </a:r>
            <a:r>
              <a:rPr lang="zh-CN" altLang="en-US" sz="2000" dirty="0"/>
              <a:t>年</a:t>
            </a:r>
            <a:r>
              <a:rPr lang="en-US" altLang="x-none" sz="2000" dirty="0"/>
              <a:t>8</a:t>
            </a:r>
            <a:r>
              <a:rPr lang="zh-CN" altLang="en-US" sz="2000" dirty="0"/>
              <a:t>月</a:t>
            </a:r>
            <a:r>
              <a:rPr lang="en-US" altLang="x-none" sz="2000" dirty="0"/>
              <a:t>29</a:t>
            </a:r>
            <a:r>
              <a:rPr lang="zh-CN" altLang="en-US" sz="2000" dirty="0"/>
              <a:t>日登载了郑州市管城区法院判决的一个案例：河南郑州的史成云办理了一张金穗卡，卡内存入</a:t>
            </a:r>
            <a:r>
              <a:rPr lang="en-US" altLang="x-none" sz="2000" dirty="0"/>
              <a:t>4</a:t>
            </a:r>
            <a:r>
              <a:rPr lang="zh-CN" altLang="en-US" sz="2000" dirty="0"/>
              <a:t>万</a:t>
            </a:r>
            <a:r>
              <a:rPr lang="en-US" altLang="x-none" sz="2000" dirty="0"/>
              <a:t>7</a:t>
            </a:r>
            <a:r>
              <a:rPr lang="zh-CN" altLang="en-US" sz="2000" dirty="0"/>
              <a:t>千余元。</a:t>
            </a:r>
            <a:r>
              <a:rPr lang="en-US" altLang="x-none" sz="2000" dirty="0"/>
              <a:t>2007</a:t>
            </a:r>
            <a:r>
              <a:rPr lang="zh-CN" altLang="en-US" sz="2000" dirty="0"/>
              <a:t>年</a:t>
            </a:r>
            <a:r>
              <a:rPr lang="en-US" altLang="x-none" sz="2000" dirty="0"/>
              <a:t>12</a:t>
            </a:r>
            <a:r>
              <a:rPr lang="zh-CN" altLang="en-US" sz="2000" dirty="0"/>
              <a:t>月</a:t>
            </a:r>
            <a:r>
              <a:rPr lang="en-US" altLang="x-none" sz="2000" dirty="0"/>
              <a:t>17</a:t>
            </a:r>
            <a:r>
              <a:rPr lang="zh-CN" altLang="en-US" sz="2000" dirty="0"/>
              <a:t>日</a:t>
            </a:r>
            <a:r>
              <a:rPr lang="en-US" altLang="x-none" sz="2000" dirty="0"/>
              <a:t>,</a:t>
            </a:r>
            <a:r>
              <a:rPr lang="zh-CN" altLang="en-US" sz="2000" dirty="0"/>
              <a:t>史在农行一自动柜员机上支取了现金</a:t>
            </a:r>
            <a:r>
              <a:rPr lang="en-US" altLang="x-none" sz="2000" dirty="0"/>
              <a:t>7000</a:t>
            </a:r>
            <a:r>
              <a:rPr lang="zh-CN" altLang="en-US" sz="2000" dirty="0"/>
              <a:t>元，卡上尚有余额</a:t>
            </a:r>
            <a:r>
              <a:rPr lang="en-US" altLang="x-none" sz="2000" dirty="0"/>
              <a:t>4</a:t>
            </a:r>
            <a:r>
              <a:rPr lang="zh-CN" altLang="en-US" sz="2000" dirty="0"/>
              <a:t>万余元。可到</a:t>
            </a:r>
            <a:r>
              <a:rPr lang="en-US" altLang="x-none" sz="2000" dirty="0"/>
              <a:t>2007</a:t>
            </a:r>
            <a:r>
              <a:rPr lang="zh-CN" altLang="en-US" sz="2000" dirty="0"/>
              <a:t>年</a:t>
            </a:r>
            <a:r>
              <a:rPr lang="en-US" altLang="x-none" sz="2000" dirty="0"/>
              <a:t>12</a:t>
            </a:r>
            <a:r>
              <a:rPr lang="zh-CN" altLang="en-US" sz="2000" dirty="0"/>
              <a:t>月</a:t>
            </a:r>
            <a:r>
              <a:rPr lang="en-US" altLang="x-none" sz="2000" dirty="0"/>
              <a:t>26</a:t>
            </a:r>
            <a:r>
              <a:rPr lang="zh-CN" altLang="en-US" sz="2000" dirty="0"/>
              <a:t>日</a:t>
            </a:r>
            <a:r>
              <a:rPr lang="en-US" altLang="x-none" sz="2000" dirty="0"/>
              <a:t>,</a:t>
            </a:r>
            <a:r>
              <a:rPr lang="zh-CN" altLang="en-US" sz="2000" dirty="0"/>
              <a:t>史再次使用该卡时，发现卡内余额竟只剩</a:t>
            </a:r>
            <a:r>
              <a:rPr lang="en-US" altLang="x-none" sz="2000" dirty="0"/>
              <a:t>86.99</a:t>
            </a:r>
            <a:r>
              <a:rPr lang="zh-CN" altLang="en-US" sz="2000" dirty="0"/>
              <a:t>元，整整少了</a:t>
            </a:r>
            <a:r>
              <a:rPr lang="en-US" altLang="x-none" sz="2000" dirty="0"/>
              <a:t>4</a:t>
            </a:r>
            <a:r>
              <a:rPr lang="zh-CN" altLang="en-US" sz="2000" dirty="0"/>
              <a:t>万多元。经查询，在</a:t>
            </a:r>
            <a:r>
              <a:rPr lang="en-US" altLang="x-none" sz="2000" dirty="0"/>
              <a:t>2007</a:t>
            </a:r>
            <a:r>
              <a:rPr lang="zh-CN" altLang="en-US" sz="2000" dirty="0"/>
              <a:t>年</a:t>
            </a:r>
            <a:r>
              <a:rPr lang="en-US" altLang="x-none" sz="2000" dirty="0"/>
              <a:t>12</a:t>
            </a:r>
            <a:r>
              <a:rPr lang="zh-CN" altLang="en-US" sz="2000" dirty="0"/>
              <a:t>月</a:t>
            </a:r>
            <a:r>
              <a:rPr lang="en-US" altLang="x-none" sz="2000" dirty="0"/>
              <a:t>20</a:t>
            </a:r>
            <a:r>
              <a:rPr lang="zh-CN" altLang="en-US" sz="2000" dirty="0"/>
              <a:t>日和</a:t>
            </a:r>
            <a:r>
              <a:rPr lang="en-US" altLang="x-none" sz="2000" dirty="0"/>
              <a:t>21</a:t>
            </a:r>
            <a:r>
              <a:rPr lang="zh-CN" altLang="en-US" sz="2000" dirty="0"/>
              <a:t>日两天内，有人在郑州市以外的另一家银行的自动柜员机上支取现金</a:t>
            </a:r>
            <a:r>
              <a:rPr lang="en-US" altLang="x-none" sz="2000" dirty="0"/>
              <a:t>18</a:t>
            </a:r>
            <a:r>
              <a:rPr lang="zh-CN" altLang="en-US" sz="2000" dirty="0"/>
              <a:t>笔，共计</a:t>
            </a:r>
            <a:r>
              <a:rPr lang="en-US" altLang="x-none" sz="2000" dirty="0"/>
              <a:t>40133</a:t>
            </a:r>
            <a:r>
              <a:rPr lang="zh-CN" altLang="en-US" sz="2000" dirty="0"/>
              <a:t>元。钱明明不是自己取的，史成云要求银行赔偿损失。银行认为借记卡的使用及密码保管只有史成云本人掌握，银行无从获悉，银行没有过错，拒绝赔偿。法院审理认为：原告未向法院提交证据证明银行存在过错，故驳回原告史成云的诉讼请求。</a:t>
            </a:r>
          </a:p>
        </p:txBody>
      </p:sp>
      <p:pic>
        <p:nvPicPr>
          <p:cNvPr id="28674" name="标题 1"/>
          <p:cNvPicPr>
            <a:picLocks noGrp="1"/>
          </p:cNvPicPr>
          <p:nvPr>
            <p:ph type="title"/>
          </p:nvPr>
        </p:nvPicPr>
        <p:blipFill>
          <a:blip r:embed="rId2"/>
          <a:stretch>
            <a:fillRect/>
          </a:stretch>
        </p:blipFill>
        <p:spPr>
          <a:xfrm>
            <a:off x="268288" y="268288"/>
            <a:ext cx="8424862" cy="115887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1"/>
          </p:nvPr>
        </p:nvSpPr>
        <p:spPr>
          <a:xfrm>
            <a:off x="457200" y="1481138"/>
            <a:ext cx="8229600" cy="4525963"/>
          </a:xfrm>
          <a:ln>
            <a:miter/>
          </a:ln>
        </p:spPr>
        <p:txBody>
          <a:bodyPr vert="horz" wrap="square" anchor="t"/>
          <a:lstStyle/>
          <a:p>
            <a:pPr marL="1905" lvl="0" indent="-147320" fontAlgn="base">
              <a:buNone/>
            </a:pPr>
            <a:r>
              <a:rPr lang="zh-CN" altLang="en-US" sz="2000" strike="noStrike" noProof="1"/>
              <a:t>中证网</a:t>
            </a:r>
            <a:r>
              <a:rPr lang="en-US" altLang="x-none" sz="2000" strike="noStrike" noProof="1"/>
              <a:t>2008</a:t>
            </a:r>
            <a:r>
              <a:rPr lang="zh-CN" altLang="en-US" sz="2000" strike="noStrike" noProof="1"/>
              <a:t>年</a:t>
            </a:r>
            <a:r>
              <a:rPr lang="en-US" altLang="x-none" sz="2000" strike="noStrike" noProof="1"/>
              <a:t>7</a:t>
            </a:r>
            <a:r>
              <a:rPr lang="zh-CN" altLang="en-US" sz="2000" strike="noStrike" noProof="1"/>
              <a:t>月</a:t>
            </a:r>
            <a:r>
              <a:rPr lang="en-US" altLang="x-none" sz="2000" strike="noStrike" noProof="1"/>
              <a:t>11</a:t>
            </a:r>
            <a:r>
              <a:rPr lang="zh-CN" altLang="en-US" sz="2000" strike="noStrike" noProof="1"/>
              <a:t>日也登载了江西进贤县法院审理的三起案件，</a:t>
            </a:r>
            <a:r>
              <a:rPr lang="en-US" altLang="x-none" sz="2000" strike="noStrike" noProof="1"/>
              <a:t>2007</a:t>
            </a:r>
            <a:r>
              <a:rPr lang="zh-CN" altLang="en-US" sz="2000" strike="noStrike" noProof="1"/>
              <a:t>年</a:t>
            </a:r>
            <a:r>
              <a:rPr lang="en-US" altLang="x-none" sz="2000" strike="noStrike" noProof="1"/>
              <a:t>9</a:t>
            </a:r>
            <a:r>
              <a:rPr lang="zh-CN" altLang="en-US" sz="2000" strike="noStrike" noProof="1"/>
              <a:t>月，到江西进贤县投资办厂的浙江商人毛飞剑，在短短</a:t>
            </a:r>
            <a:r>
              <a:rPr lang="en-US" altLang="x-none" sz="2000" strike="noStrike" noProof="1"/>
              <a:t>50</a:t>
            </a:r>
            <a:r>
              <a:rPr lang="zh-CN" altLang="en-US" sz="2000" strike="noStrike" noProof="1"/>
              <a:t>分钟内，自己银行卡内的</a:t>
            </a:r>
            <a:r>
              <a:rPr lang="en-US" altLang="x-none" sz="2000" strike="noStrike" noProof="1"/>
              <a:t>27</a:t>
            </a:r>
            <a:r>
              <a:rPr lang="zh-CN" altLang="en-US" sz="2000" strike="noStrike" noProof="1"/>
              <a:t>万元莫名其妙的</a:t>
            </a:r>
            <a:r>
              <a:rPr lang="en-US" altLang="x-none" sz="2000" strike="noStrike" noProof="1"/>
              <a:t>“</a:t>
            </a:r>
            <a:r>
              <a:rPr lang="zh-CN" altLang="en-US" sz="2000" strike="noStrike" noProof="1"/>
              <a:t>蒸发</a:t>
            </a:r>
            <a:r>
              <a:rPr lang="en-US" altLang="x-none" sz="2000" strike="noStrike" noProof="1"/>
              <a:t>”</a:t>
            </a:r>
            <a:r>
              <a:rPr lang="zh-CN" altLang="en-US" sz="2000" strike="noStrike" noProof="1"/>
              <a:t>了，毛和银行多次交涉无果后，诉至法院，进贤县的雷益顺和姜凤凰听说后，一起找到毛，称他们也遇到了类似的情况，雷的银行卡被盗刷</a:t>
            </a:r>
            <a:r>
              <a:rPr lang="en-US" altLang="x-none" sz="2000" strike="noStrike" noProof="1"/>
              <a:t>3</a:t>
            </a:r>
            <a:r>
              <a:rPr lang="zh-CN" altLang="en-US" sz="2000" strike="noStrike" noProof="1"/>
              <a:t>万多元，姜的银行卡被盗刷</a:t>
            </a:r>
            <a:r>
              <a:rPr lang="en-US" altLang="x-none" sz="2000" strike="noStrike" noProof="1"/>
              <a:t>8000</a:t>
            </a:r>
            <a:r>
              <a:rPr lang="zh-CN" altLang="en-US" sz="2000" strike="noStrike" noProof="1"/>
              <a:t>多元。法院经审理认为，农行进贤支行在安全防范措施上存在严重疏漏。判决：农行进贤支行赔偿原告毛飞剑经济损失</a:t>
            </a:r>
            <a:r>
              <a:rPr lang="en-US" altLang="x-none" sz="2000" strike="noStrike" noProof="1"/>
              <a:t>(</a:t>
            </a:r>
            <a:r>
              <a:rPr lang="zh-CN" altLang="en-US" sz="2000" strike="noStrike" noProof="1"/>
              <a:t>存款</a:t>
            </a:r>
            <a:r>
              <a:rPr lang="en-US" altLang="x-none" sz="2000" strike="noStrike" noProof="1"/>
              <a:t>)275927</a:t>
            </a:r>
            <a:r>
              <a:rPr lang="zh-CN" altLang="en-US" sz="2000" strike="noStrike" noProof="1"/>
              <a:t>元。此外，雷益顺、姜凤凰的诉讼请求也得到了法院支持。 </a:t>
            </a:r>
          </a:p>
          <a:p>
            <a:pPr marL="1905" lvl="0" indent="107950" fontAlgn="base"/>
            <a:endParaRPr lang="zh-CN" altLang="en-US" sz="2000" strike="noStrike" noProof="1"/>
          </a:p>
        </p:txBody>
      </p:sp>
      <p:pic>
        <p:nvPicPr>
          <p:cNvPr id="29698" name="标题 1"/>
          <p:cNvPicPr>
            <a:picLocks noGrp="1"/>
          </p:cNvPicPr>
          <p:nvPr>
            <p:ph type="title"/>
          </p:nvPr>
        </p:nvPicPr>
        <p:blipFill>
          <a:blip r:embed="rId2"/>
          <a:stretch>
            <a:fillRect/>
          </a:stretch>
        </p:blipFill>
        <p:spPr>
          <a:xfrm>
            <a:off x="328613" y="268288"/>
            <a:ext cx="8364537" cy="11588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2"/>
          <p:cNvSpPr>
            <a:spLocks noGrp="1"/>
          </p:cNvSpPr>
          <p:nvPr>
            <p:ph idx="4294967295"/>
          </p:nvPr>
        </p:nvSpPr>
        <p:spPr/>
        <p:txBody>
          <a:bodyPr wrap="square" anchor="t"/>
          <a:lstStyle/>
          <a:p>
            <a:pPr marL="1905" lvl="0" indent="-147955">
              <a:buNone/>
            </a:pPr>
            <a:r>
              <a:rPr lang="en-US" altLang="x-none" sz="2000" dirty="0"/>
              <a:t>2008</a:t>
            </a:r>
            <a:r>
              <a:rPr lang="zh-CN" altLang="en-US" sz="2000" dirty="0"/>
              <a:t>年</a:t>
            </a:r>
            <a:r>
              <a:rPr lang="en-US" altLang="x-none" sz="2000" dirty="0"/>
              <a:t>3</a:t>
            </a:r>
            <a:r>
              <a:rPr lang="zh-CN" altLang="en-US" sz="2000" dirty="0"/>
              <a:t>月</a:t>
            </a:r>
            <a:r>
              <a:rPr lang="en-US" altLang="x-none" sz="2000" dirty="0"/>
              <a:t>6</a:t>
            </a:r>
            <a:r>
              <a:rPr lang="zh-CN" altLang="en-US" sz="2000" dirty="0"/>
              <a:t>日，新闻晨报登载了山东滨州市滨城区法院判决的一个案例：</a:t>
            </a:r>
            <a:r>
              <a:rPr lang="en-US" altLang="x-none" sz="2000" dirty="0"/>
              <a:t>2007</a:t>
            </a:r>
            <a:r>
              <a:rPr lang="zh-CN" altLang="en-US" sz="2000" dirty="0"/>
              <a:t>年</a:t>
            </a:r>
            <a:r>
              <a:rPr lang="en-US" altLang="x-none" sz="2000" dirty="0"/>
              <a:t>4</a:t>
            </a:r>
            <a:r>
              <a:rPr lang="zh-CN" altLang="en-US" sz="2000" dirty="0"/>
              <a:t>月</a:t>
            </a:r>
            <a:r>
              <a:rPr lang="en-US" altLang="x-none" sz="2000" dirty="0"/>
              <a:t>25</a:t>
            </a:r>
            <a:r>
              <a:rPr lang="zh-CN" altLang="en-US" sz="2000" dirty="0"/>
              <a:t>日，山东滨州市市民纪女士向警方报案，称自己存在中国农业银行户头的</a:t>
            </a:r>
            <a:r>
              <a:rPr lang="en-US" altLang="x-none" sz="2000" dirty="0"/>
              <a:t>19</a:t>
            </a:r>
            <a:r>
              <a:rPr lang="zh-CN" altLang="en-US" sz="2000" dirty="0"/>
              <a:t>万余元不翼而飞。警方调查发现，一个男子</a:t>
            </a:r>
            <a:r>
              <a:rPr lang="en-US" altLang="x-none" sz="2000" dirty="0"/>
              <a:t>2</a:t>
            </a:r>
            <a:r>
              <a:rPr lang="zh-CN" altLang="en-US" sz="2000" dirty="0"/>
              <a:t>天前曾持与纪女士银行卡号相同的金穗卡，输入正确的密码在上海南京东路老庙黄金店购买了一条价值</a:t>
            </a:r>
            <a:r>
              <a:rPr lang="en-US" altLang="x-none" sz="2000" dirty="0"/>
              <a:t>19</a:t>
            </a:r>
            <a:r>
              <a:rPr lang="zh-CN" altLang="en-US" sz="2000" dirty="0"/>
              <a:t>万余元的金条。侦查尚未结束，纪女士就在山东滨州市滨城区法院将中国农业银行滨州渤海支行和上海老庙黄金市南银楼有限公司告上法庭。纪女士认为，自己的借记卡遭人盗刷，造成巨额损失的责任在于银行和老庙黄金店的监管不力，应该承担赔偿责任。银行则认为，根据借记卡的使用规定，凡密码相符的交易都视为本人消费，因此即使是伪卡，由于不能排除是卡主本人将密码有意或者无意泄露给他人的情况，所以银行也不应该承担责任。法院审理后，判决农业银行和老庙黄金店共同承担</a:t>
            </a:r>
            <a:r>
              <a:rPr lang="en-US" altLang="x-none" sz="2000" dirty="0"/>
              <a:t>70%</a:t>
            </a:r>
            <a:r>
              <a:rPr lang="zh-CN" altLang="en-US" sz="2000" dirty="0"/>
              <a:t>的责任，即共同赔偿纪女士</a:t>
            </a:r>
            <a:r>
              <a:rPr lang="en-US" altLang="x-none" sz="2000" dirty="0"/>
              <a:t>13.5</a:t>
            </a:r>
            <a:r>
              <a:rPr lang="zh-CN" altLang="en-US" sz="2000" dirty="0"/>
              <a:t>万元。</a:t>
            </a:r>
          </a:p>
        </p:txBody>
      </p:sp>
      <p:pic>
        <p:nvPicPr>
          <p:cNvPr id="30722" name="标题 1"/>
          <p:cNvPicPr>
            <a:picLocks noGrp="1"/>
          </p:cNvPicPr>
          <p:nvPr>
            <p:ph type="title"/>
          </p:nvPr>
        </p:nvPicPr>
        <p:blipFill>
          <a:blip r:embed="rId2"/>
          <a:stretch>
            <a:fillRect/>
          </a:stretch>
        </p:blipFill>
        <p:spPr>
          <a:xfrm>
            <a:off x="268288" y="268288"/>
            <a:ext cx="8424862" cy="1158875"/>
          </a:xfrm>
        </p:spPr>
      </p:pic>
      <p:sp>
        <p:nvSpPr>
          <p:cNvPr id="30723" name="动作按钮: 后退或前一项 4">
            <a:hlinkClick r:id="rId3" action="ppaction://hlinksldjump"/>
          </p:cNvPr>
          <p:cNvSpPr/>
          <p:nvPr/>
        </p:nvSpPr>
        <p:spPr>
          <a:xfrm>
            <a:off x="7296150" y="5794375"/>
            <a:ext cx="1096963" cy="331788"/>
          </a:xfrm>
          <a:prstGeom prst="actionButtonBackPrevious">
            <a:avLst/>
          </a:prstGeom>
          <a:solidFill>
            <a:schemeClr val="accent1"/>
          </a:solidFill>
          <a:ln w="55000" cap="flat" cmpd="thickThin">
            <a:solidFill>
              <a:srgbClr val="1E768C"/>
            </a:solidFill>
            <a:prstDash val="solid"/>
            <a:miter/>
            <a:headEnd type="none" w="med" len="med"/>
            <a:tailEnd type="none" w="med" len="med"/>
          </a:ln>
        </p:spPr>
        <p:txBody>
          <a:bodyPr anchor="ctr"/>
          <a:lstStyle/>
          <a:p>
            <a:pPr lvl="0" algn="ctr"/>
            <a:endParaRPr lang="zh-CN" altLang="en-US" dirty="0">
              <a:solidFill>
                <a:srgbClr val="FFFFFF"/>
              </a:solidFill>
              <a:latin typeface="Lucida Sans Unicode" panose="020B0602030504020204" pitchFamily="2" charset="0"/>
              <a:ea typeface="黑体" panose="0201060906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idx="1"/>
          </p:nvPr>
        </p:nvSpPr>
        <p:spPr>
          <a:xfrm>
            <a:off x="457200" y="942975"/>
            <a:ext cx="8229600" cy="5183188"/>
          </a:xfrm>
          <a:ln>
            <a:miter/>
          </a:ln>
        </p:spPr>
        <p:txBody>
          <a:bodyPr vert="horz" wrap="square" anchor="t"/>
          <a:lstStyle/>
          <a:p>
            <a:pPr marL="1905" lvl="0" indent="-147320" fontAlgn="base">
              <a:buNone/>
            </a:pPr>
            <a:r>
              <a:rPr lang="en-US" altLang="zh-CN" sz="2400">
                <a:sym typeface="+mn-ea"/>
              </a:rPr>
              <a:t>3.</a:t>
            </a:r>
            <a:r>
              <a:rPr lang="zh-CN" altLang="en-US" sz="2400">
                <a:sym typeface="+mn-ea"/>
              </a:rPr>
              <a:t>最高人民法院、中国人民银行</a:t>
            </a:r>
            <a:r>
              <a:rPr lang="en-US" altLang="zh-CN" sz="2400">
                <a:sym typeface="+mn-ea"/>
              </a:rPr>
              <a:t>《</a:t>
            </a:r>
            <a:r>
              <a:rPr lang="zh-CN" altLang="en-US" sz="2400">
                <a:sym typeface="+mn-ea"/>
              </a:rPr>
              <a:t>关于依法规范人民法院执行和金融机构协助执行的通知</a:t>
            </a:r>
            <a:r>
              <a:rPr lang="en-US" altLang="zh-CN" sz="2400">
                <a:sym typeface="+mn-ea"/>
              </a:rPr>
              <a:t>》(</a:t>
            </a:r>
            <a:r>
              <a:rPr lang="zh-CN" altLang="en-US" sz="2400">
                <a:sym typeface="+mn-ea"/>
              </a:rPr>
              <a:t>法发</a:t>
            </a:r>
            <a:r>
              <a:rPr lang="en-US" altLang="zh-CN" sz="2400">
                <a:sym typeface="+mn-ea"/>
              </a:rPr>
              <a:t>[2000]21</a:t>
            </a:r>
            <a:r>
              <a:rPr lang="zh-CN" altLang="en-US" sz="2400">
                <a:sym typeface="+mn-ea"/>
              </a:rPr>
              <a:t>号</a:t>
            </a:r>
            <a:r>
              <a:rPr lang="en-US" altLang="zh-CN" sz="2400">
                <a:sym typeface="+mn-ea"/>
              </a:rPr>
              <a:t>)</a:t>
            </a:r>
            <a:r>
              <a:rPr lang="zh-CN" altLang="en-US" sz="2400">
                <a:sym typeface="+mn-ea"/>
              </a:rPr>
              <a:t>第九条</a:t>
            </a:r>
            <a:r>
              <a:rPr lang="en-US" altLang="zh-CN" sz="2400">
                <a:sym typeface="+mn-ea"/>
              </a:rPr>
              <a:t>:"</a:t>
            </a:r>
            <a:r>
              <a:rPr lang="zh-CN" altLang="en-US" sz="2400">
                <a:sym typeface="+mn-ea"/>
              </a:rPr>
              <a:t>人民法院依法可以对银行承兑汇票保证金采取冻结措施，但不得扣划。如果金融机构已对汇票承兑或者已对外付款，根据金融机构的申请，人民法院应当解除对银行承兑汇票保证金相应部分的冻结措施</a:t>
            </a:r>
            <a:r>
              <a:rPr lang="en-US" altLang="zh-CN" sz="2400">
                <a:sym typeface="+mn-ea"/>
              </a:rPr>
              <a:t>;</a:t>
            </a:r>
            <a:r>
              <a:rPr lang="zh-CN" altLang="en-US" sz="2400">
                <a:sym typeface="+mn-ea"/>
              </a:rPr>
              <a:t>银行承兑汇票保证金丧失保证功能时，人民法院可以依法采取扣划措施。</a:t>
            </a:r>
            <a:r>
              <a:rPr lang="en-US" altLang="zh-CN" sz="2400">
                <a:sym typeface="+mn-ea"/>
              </a:rPr>
              <a:t>"</a:t>
            </a:r>
          </a:p>
          <a:p>
            <a:pPr marL="1905" lvl="0" indent="-147320" fontAlgn="base">
              <a:buNone/>
            </a:pPr>
            <a:r>
              <a:rPr lang="en-US" altLang="zh-CN" sz="2400">
                <a:sym typeface="+mn-ea"/>
              </a:rPr>
              <a:t>     </a:t>
            </a:r>
          </a:p>
          <a:p>
            <a:pPr marL="1905" lvl="0" indent="-147320" fontAlgn="base">
              <a:buNone/>
            </a:pPr>
            <a:r>
              <a:rPr lang="en-US" altLang="zh-CN" sz="2400">
                <a:sym typeface="+mn-ea"/>
              </a:rPr>
              <a:t> </a:t>
            </a:r>
            <a:r>
              <a:rPr lang="zh-CN" altLang="en-US" sz="2400">
                <a:sym typeface="+mn-ea"/>
              </a:rPr>
              <a:t>最高人民法院上述司法解释表明，我国审判机关对特定化后的保证金质押，例如，信用证开证保证金、银行承兑汇票保证金等持肯定态度，保证金可以出质。</a:t>
            </a:r>
            <a:endParaRPr lang="zh-CN" altLang="en-US" sz="2400" strike="noStrike" noProof="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idx="1"/>
          </p:nvPr>
        </p:nvSpPr>
        <p:spPr>
          <a:xfrm>
            <a:off x="457200" y="1627188"/>
            <a:ext cx="8229600" cy="4991100"/>
          </a:xfrm>
          <a:ln>
            <a:miter/>
          </a:ln>
        </p:spPr>
        <p:txBody>
          <a:bodyPr vert="horz" wrap="square" anchor="t"/>
          <a:lstStyle/>
          <a:p>
            <a:pPr marL="1905" lvl="0" indent="-147320" fontAlgn="base">
              <a:lnSpc>
                <a:spcPct val="80000"/>
              </a:lnSpc>
              <a:buNone/>
            </a:pPr>
            <a:endParaRPr lang="zh-CN" altLang="en-US" sz="2400" strike="noStrike" noProof="1"/>
          </a:p>
          <a:p>
            <a:pPr marL="1905" lvl="0" indent="-147320" fontAlgn="base">
              <a:lnSpc>
                <a:spcPct val="80000"/>
              </a:lnSpc>
              <a:buNone/>
            </a:pPr>
            <a:r>
              <a:rPr lang="zh-CN" altLang="en-US" sz="2400" strike="noStrike" noProof="1"/>
              <a:t>1、一般金融借款设立保证金是否受保护？</a:t>
            </a:r>
          </a:p>
          <a:p>
            <a:pPr marL="1905" lvl="0" indent="-147320" fontAlgn="base">
              <a:lnSpc>
                <a:spcPct val="80000"/>
              </a:lnSpc>
              <a:buNone/>
            </a:pPr>
            <a:endParaRPr lang="en-US" altLang="zh-CN" sz="2400" strike="noStrike" noProof="1"/>
          </a:p>
          <a:p>
            <a:pPr marL="1905" lvl="0" indent="-147320" fontAlgn="base">
              <a:lnSpc>
                <a:spcPct val="80000"/>
              </a:lnSpc>
              <a:buNone/>
            </a:pPr>
            <a:r>
              <a:rPr lang="zh-CN" altLang="en-US" sz="2400" strike="noStrike" noProof="1"/>
              <a:t>案例：</a:t>
            </a:r>
            <a:r>
              <a:rPr lang="en-US" altLang="zh-CN" sz="2400" strike="noStrike" noProof="1"/>
              <a:t>2015</a:t>
            </a:r>
            <a:r>
              <a:rPr lang="zh-CN" altLang="en-US" sz="2400" strike="noStrike" noProof="1"/>
              <a:t>年</a:t>
            </a:r>
            <a:r>
              <a:rPr lang="en-US" altLang="zh-CN" sz="2400" strike="noStrike" noProof="1"/>
              <a:t>7</a:t>
            </a:r>
            <a:r>
              <a:rPr lang="zh-CN" altLang="en-US" sz="2400" strike="noStrike" noProof="1"/>
              <a:t>月，甲银行向乙公司发放借款</a:t>
            </a:r>
            <a:r>
              <a:rPr lang="en-US" altLang="zh-CN" sz="2400" strike="noStrike" noProof="1"/>
              <a:t>1000</a:t>
            </a:r>
            <a:r>
              <a:rPr lang="zh-CN" altLang="en-US" sz="2400" strike="noStrike" noProof="1"/>
              <a:t>万元，按银行要求，乙公司在甲银行开立保证金账户，交纳保证金</a:t>
            </a:r>
            <a:r>
              <a:rPr lang="en-US" altLang="zh-CN" sz="2400" strike="noStrike" noProof="1"/>
              <a:t>300</a:t>
            </a:r>
            <a:r>
              <a:rPr lang="zh-CN" altLang="en-US" sz="2400" strike="noStrike" noProof="1"/>
              <a:t>万元，借款到期前，保证金账户被乙公司另外的债权人查封，借款到期后，甲银行向法院提出异议，要求予以解封。</a:t>
            </a:r>
          </a:p>
          <a:p>
            <a:pPr marL="1905" lvl="0" indent="107950" fontAlgn="base">
              <a:lnSpc>
                <a:spcPct val="80000"/>
              </a:lnSpc>
            </a:pPr>
            <a:endParaRPr lang="zh-CN" altLang="en-US" sz="2400" strike="noStrike" noProof="1"/>
          </a:p>
          <a:p>
            <a:pPr marL="1905" lvl="0" indent="-147320" fontAlgn="base">
              <a:lnSpc>
                <a:spcPct val="80000"/>
              </a:lnSpc>
              <a:buNone/>
            </a:pPr>
            <a:endParaRPr lang="zh-CN" altLang="en-US" sz="2400" strike="noStrike" noProof="1"/>
          </a:p>
        </p:txBody>
      </p:sp>
      <p:sp>
        <p:nvSpPr>
          <p:cNvPr id="8194" name="Text Box 3"/>
          <p:cNvSpPr txBox="1"/>
          <p:nvPr/>
        </p:nvSpPr>
        <p:spPr>
          <a:xfrm>
            <a:off x="1009650" y="476250"/>
            <a:ext cx="7467600" cy="366713"/>
          </a:xfrm>
          <a:prstGeom prst="rect">
            <a:avLst/>
          </a:prstGeom>
          <a:noFill/>
          <a:ln w="9525">
            <a:noFill/>
          </a:ln>
        </p:spPr>
        <p:txBody>
          <a:bodyPr anchor="t">
            <a:spAutoFit/>
          </a:bodyPr>
          <a:lstStyle/>
          <a:p>
            <a:pPr lvl="0"/>
            <a:endParaRPr lang="zh-CN" altLang="en-US" dirty="0">
              <a:latin typeface="Arial" panose="020B0604020202020204" pitchFamily="34" charset="0"/>
              <a:ea typeface="宋体" panose="02010600030101010101" pitchFamily="2" charset="-122"/>
            </a:endParaRPr>
          </a:p>
        </p:txBody>
      </p:sp>
      <p:sp>
        <p:nvSpPr>
          <p:cNvPr id="8195" name="Text Box 4"/>
          <p:cNvSpPr txBox="1"/>
          <p:nvPr/>
        </p:nvSpPr>
        <p:spPr>
          <a:xfrm>
            <a:off x="457200" y="476250"/>
            <a:ext cx="7504113" cy="944880"/>
          </a:xfrm>
          <a:prstGeom prst="rect">
            <a:avLst/>
          </a:prstGeom>
          <a:noFill/>
          <a:ln w="9525">
            <a:noFill/>
          </a:ln>
        </p:spPr>
        <p:txBody>
          <a:bodyPr anchor="t">
            <a:spAutoFit/>
          </a:bodyPr>
          <a:lstStyle/>
          <a:p>
            <a:pPr lvl="0"/>
            <a:r>
              <a:rPr lang="zh-CN" altLang="en-US" sz="2800" b="1" dirty="0">
                <a:latin typeface="Arial" panose="020B0604020202020204" pitchFamily="34" charset="0"/>
                <a:ea typeface="宋体" panose="02010600030101010101" pitchFamily="2" charset="-122"/>
              </a:rPr>
              <a:t>（二）信用证、承兑汇票之外的保证金是否受法律保护</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9465" y="648970"/>
            <a:ext cx="7452360" cy="4681220"/>
          </a:xfrm>
          <a:prstGeom prst="rect">
            <a:avLst/>
          </a:prstGeom>
          <a:noFill/>
        </p:spPr>
        <p:txBody>
          <a:bodyPr wrap="square" rtlCol="0" anchor="t">
            <a:spAutoFit/>
          </a:bodyPr>
          <a:lstStyle/>
          <a:p>
            <a:pPr marL="1905" lvl="0" indent="-147955">
              <a:buNone/>
            </a:pPr>
            <a:r>
              <a:rPr lang="zh-CN" altLang="en-US" sz="2400" dirty="0">
                <a:sym typeface="+mn-ea"/>
              </a:rPr>
              <a:t>2、处于固定或流动状态的担保公司保证金是否受法律保护？</a:t>
            </a:r>
          </a:p>
          <a:p>
            <a:pPr marL="1905" lvl="0" indent="-147955">
              <a:buNone/>
            </a:pPr>
            <a:endParaRPr lang="zh-CN" altLang="en-US" sz="2400" dirty="0">
              <a:sym typeface="+mn-ea"/>
            </a:endParaRPr>
          </a:p>
          <a:p>
            <a:pPr marL="1905" lvl="0" indent="-147955">
              <a:buNone/>
            </a:pPr>
            <a:r>
              <a:rPr lang="zh-CN" altLang="en-US" sz="2400">
                <a:sym typeface="+mn-ea"/>
              </a:rPr>
              <a:t>案例：</a:t>
            </a:r>
            <a:r>
              <a:rPr lang="en-US" altLang="zh-CN" sz="2400">
                <a:sym typeface="+mn-ea"/>
              </a:rPr>
              <a:t>2012</a:t>
            </a:r>
            <a:r>
              <a:rPr lang="zh-CN" altLang="en-US" sz="2400">
                <a:sym typeface="+mn-ea"/>
              </a:rPr>
              <a:t>年</a:t>
            </a:r>
            <a:r>
              <a:rPr lang="en-US" altLang="zh-CN" sz="2400">
                <a:sym typeface="+mn-ea"/>
              </a:rPr>
              <a:t>10</a:t>
            </a:r>
            <a:r>
              <a:rPr lang="zh-CN" altLang="en-US" sz="2400">
                <a:sym typeface="+mn-ea"/>
              </a:rPr>
              <a:t>月，交行安徽分行与某融资性担保公司签订《交通银行信贷担保合作协议》、《保证金质押合同》，合同中约定：担保公司在交行开立保证金账户（</a:t>
            </a:r>
            <a:r>
              <a:rPr lang="en-US" altLang="zh-CN" sz="2400">
                <a:sym typeface="+mn-ea"/>
              </a:rPr>
              <a:t>4238</a:t>
            </a:r>
            <a:r>
              <a:rPr lang="zh-CN" altLang="en-US" sz="2400">
                <a:sym typeface="+mn-ea"/>
              </a:rPr>
              <a:t>），向交行交纳保证金</a:t>
            </a:r>
            <a:r>
              <a:rPr lang="en-US" altLang="zh-CN" sz="2400">
                <a:sym typeface="+mn-ea"/>
              </a:rPr>
              <a:t>1200</a:t>
            </a:r>
            <a:r>
              <a:rPr lang="zh-CN" altLang="en-US" sz="2400">
                <a:sym typeface="+mn-ea"/>
              </a:rPr>
              <a:t>万元，用于担保公司在交行办理各项业务的担保。</a:t>
            </a:r>
            <a:endParaRPr lang="zh-CN" altLang="en-US" sz="2400"/>
          </a:p>
          <a:p>
            <a:pPr marL="1905" lvl="0" indent="-147955">
              <a:buNone/>
            </a:pPr>
            <a:r>
              <a:rPr lang="zh-CN" altLang="en-US" sz="2400">
                <a:sym typeface="+mn-ea"/>
              </a:rPr>
              <a:t>      </a:t>
            </a:r>
            <a:r>
              <a:rPr lang="en-US" altLang="zh-CN" sz="2400">
                <a:sym typeface="+mn-ea"/>
              </a:rPr>
              <a:t>2013</a:t>
            </a:r>
            <a:r>
              <a:rPr lang="zh-CN" altLang="en-US" sz="2400">
                <a:sym typeface="+mn-ea"/>
              </a:rPr>
              <a:t>年</a:t>
            </a:r>
            <a:r>
              <a:rPr lang="en-US" altLang="zh-CN" sz="2400">
                <a:sym typeface="+mn-ea"/>
              </a:rPr>
              <a:t>5</a:t>
            </a:r>
            <a:r>
              <a:rPr lang="zh-CN" altLang="en-US" sz="2400">
                <a:sym typeface="+mn-ea"/>
              </a:rPr>
              <a:t>月，担保公司债权人（债权</a:t>
            </a:r>
            <a:r>
              <a:rPr lang="en-US" altLang="zh-CN" sz="2400">
                <a:sym typeface="+mn-ea"/>
              </a:rPr>
              <a:t>1150</a:t>
            </a:r>
            <a:r>
              <a:rPr lang="zh-CN" altLang="en-US" sz="2400">
                <a:sym typeface="+mn-ea"/>
              </a:rPr>
              <a:t>万元）赵某申请法院查封保证金账户全部资金，银行提出执行异议，主张银行享有优先受偿权，要求法院解封。</a:t>
            </a:r>
            <a:endParaRPr lang="zh-CN" altLang="en-US" sz="2400"/>
          </a:p>
          <a:p>
            <a:pPr marL="1905" lvl="0" indent="-147320" fontAlgn="base">
              <a:lnSpc>
                <a:spcPct val="80000"/>
              </a:lnSpc>
              <a:buNone/>
            </a:pPr>
            <a:endParaRPr lang="zh-CN" altLang="en-US" sz="2400" strike="noStrike" noProof="1"/>
          </a:p>
          <a:p>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1245" y="978535"/>
            <a:ext cx="6170295" cy="4846320"/>
          </a:xfrm>
          <a:prstGeom prst="rect">
            <a:avLst/>
          </a:prstGeom>
          <a:noFill/>
        </p:spPr>
        <p:txBody>
          <a:bodyPr wrap="square" rtlCol="0" anchor="t">
            <a:spAutoFit/>
          </a:bodyPr>
          <a:lstStyle/>
          <a:p>
            <a:r>
              <a:rPr lang="zh-CN" altLang="en-US" sz="2400" dirty="0">
                <a:sym typeface="+mn-ea"/>
              </a:rPr>
              <a:t>3、用非保证金专用账户设立的保证金是否受保护？</a:t>
            </a:r>
          </a:p>
          <a:p>
            <a:endParaRPr lang="en-US" altLang="zh-CN" sz="2400" dirty="0">
              <a:sym typeface="+mn-ea"/>
            </a:endParaRPr>
          </a:p>
          <a:p>
            <a:r>
              <a:rPr lang="zh-CN" altLang="en-US" sz="2400" dirty="0">
                <a:sym typeface="+mn-ea"/>
              </a:rPr>
              <a:t>案例：</a:t>
            </a:r>
            <a:r>
              <a:rPr lang="en-US" altLang="zh-CN" sz="2400" dirty="0">
                <a:sym typeface="+mn-ea"/>
              </a:rPr>
              <a:t>2015</a:t>
            </a:r>
            <a:r>
              <a:rPr lang="zh-CN" altLang="en-US" sz="2400" dirty="0">
                <a:sym typeface="+mn-ea"/>
              </a:rPr>
              <a:t>年</a:t>
            </a:r>
            <a:r>
              <a:rPr lang="en-US" altLang="zh-CN" sz="2400" dirty="0">
                <a:sym typeface="+mn-ea"/>
              </a:rPr>
              <a:t>8</a:t>
            </a:r>
            <a:r>
              <a:rPr lang="zh-CN" altLang="en-US" sz="2400" dirty="0">
                <a:sym typeface="+mn-ea"/>
              </a:rPr>
              <a:t>月，甲银行向乙公司发放借款</a:t>
            </a:r>
            <a:r>
              <a:rPr lang="en-US" altLang="zh-CN" sz="2400" dirty="0">
                <a:sym typeface="+mn-ea"/>
              </a:rPr>
              <a:t>600</a:t>
            </a:r>
            <a:r>
              <a:rPr lang="zh-CN" altLang="en-US" sz="2400" dirty="0">
                <a:sym typeface="+mn-ea"/>
              </a:rPr>
              <a:t>万元，按银行要求，乙公司在甲银行开立一般存款账户，交纳保证金</a:t>
            </a:r>
            <a:r>
              <a:rPr lang="en-US" altLang="zh-CN" sz="2400" dirty="0">
                <a:sym typeface="+mn-ea"/>
              </a:rPr>
              <a:t>150</a:t>
            </a:r>
            <a:r>
              <a:rPr lang="zh-CN" altLang="en-US" sz="2400" dirty="0">
                <a:sym typeface="+mn-ea"/>
              </a:rPr>
              <a:t>万元，借款到期前，保证金账户被乙公司另外的债权人查封，借款到期后，甲银行向法院提出异议，要求予以解封。</a:t>
            </a:r>
          </a:p>
          <a:p>
            <a:endParaRPr lang="zh-CN" altLang="en-US" sz="2400"/>
          </a:p>
          <a:p>
            <a:r>
              <a:rPr lang="zh-CN" altLang="en-US" sz="2400"/>
              <a:t>单位银行结算账户按用途分为基本存款账户、一般存款账户、专用存款账户、临时存款账户。</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7930" y="877570"/>
            <a:ext cx="6496050" cy="4114800"/>
          </a:xfrm>
          <a:prstGeom prst="rect">
            <a:avLst/>
          </a:prstGeom>
          <a:noFill/>
        </p:spPr>
        <p:txBody>
          <a:bodyPr wrap="square" rtlCol="0" anchor="t">
            <a:spAutoFit/>
          </a:bodyPr>
          <a:lstStyle/>
          <a:p>
            <a:r>
              <a:rPr lang="en-US" altLang="zh-CN" sz="2400" dirty="0">
                <a:sym typeface="+mn-ea"/>
              </a:rPr>
              <a:t>4</a:t>
            </a:r>
            <a:r>
              <a:rPr lang="zh-CN" altLang="en-US" sz="2400" dirty="0">
                <a:sym typeface="+mn-ea"/>
              </a:rPr>
              <a:t>、用临时存款账户（保证金）设立的保证金是否受保护？</a:t>
            </a:r>
          </a:p>
          <a:p>
            <a:endParaRPr lang="en-US" altLang="zh-CN" sz="2400" dirty="0">
              <a:sym typeface="+mn-ea"/>
            </a:endParaRPr>
          </a:p>
          <a:p>
            <a:r>
              <a:rPr lang="zh-CN" altLang="en-US" sz="2400" dirty="0">
                <a:sym typeface="+mn-ea"/>
              </a:rPr>
              <a:t>案例：</a:t>
            </a:r>
            <a:r>
              <a:rPr lang="en-US" altLang="zh-CN" sz="2400" dirty="0">
                <a:sym typeface="+mn-ea"/>
              </a:rPr>
              <a:t>2015</a:t>
            </a:r>
            <a:r>
              <a:rPr lang="zh-CN" altLang="en-US" sz="2400" dirty="0">
                <a:sym typeface="+mn-ea"/>
              </a:rPr>
              <a:t>年</a:t>
            </a:r>
            <a:r>
              <a:rPr lang="en-US" altLang="zh-CN" sz="2400" dirty="0">
                <a:sym typeface="+mn-ea"/>
              </a:rPr>
              <a:t>2</a:t>
            </a:r>
            <a:r>
              <a:rPr lang="zh-CN" altLang="en-US" sz="2400" dirty="0">
                <a:sym typeface="+mn-ea"/>
              </a:rPr>
              <a:t>月，乙公司在甲银行办理银行承兑汇票</a:t>
            </a:r>
            <a:r>
              <a:rPr lang="en-US" altLang="zh-CN" sz="2400" dirty="0">
                <a:sym typeface="+mn-ea"/>
              </a:rPr>
              <a:t>600</a:t>
            </a:r>
            <a:r>
              <a:rPr lang="zh-CN" altLang="en-US" sz="2400" dirty="0">
                <a:sym typeface="+mn-ea"/>
              </a:rPr>
              <a:t>万元，用于汽车销售生意，依据双方合同约定，乙公司在甲银行开立两个临时存款账户（保证金），尾号为</a:t>
            </a:r>
            <a:r>
              <a:rPr lang="en-US" altLang="zh-CN" sz="2400" dirty="0">
                <a:sym typeface="+mn-ea"/>
              </a:rPr>
              <a:t>143</a:t>
            </a:r>
            <a:r>
              <a:rPr lang="zh-CN" altLang="en-US" sz="2400" dirty="0">
                <a:sym typeface="+mn-ea"/>
              </a:rPr>
              <a:t>的账户作为承兑汇票保证金账户，交纳保证金</a:t>
            </a:r>
            <a:r>
              <a:rPr lang="en-US" altLang="zh-CN" sz="2400" dirty="0">
                <a:sym typeface="+mn-ea"/>
              </a:rPr>
              <a:t>150</a:t>
            </a:r>
            <a:r>
              <a:rPr lang="zh-CN" altLang="en-US" sz="2400" dirty="0">
                <a:sym typeface="+mn-ea"/>
              </a:rPr>
              <a:t>万元，尾号为</a:t>
            </a:r>
            <a:r>
              <a:rPr lang="en-US" altLang="zh-CN" sz="2400" dirty="0">
                <a:sym typeface="+mn-ea"/>
              </a:rPr>
              <a:t>590</a:t>
            </a:r>
            <a:r>
              <a:rPr lang="zh-CN" altLang="en-US" sz="2400" dirty="0">
                <a:sym typeface="+mn-ea"/>
              </a:rPr>
              <a:t>的为汽车销售回款保证金账户，汇票承兑到期前，两保证金账户被乙公司另外的债权人查封，甲银行向法院提出异议，要求予以解封。</a:t>
            </a:r>
            <a:endParaRPr lang="zh-CN" alt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Rectangle 2"/>
          <p:cNvPicPr>
            <a:picLocks noGrp="1"/>
          </p:cNvPicPr>
          <p:nvPr>
            <p:ph type="title"/>
          </p:nvPr>
        </p:nvPicPr>
        <p:blipFill>
          <a:blip r:embed="rId2"/>
          <a:stretch>
            <a:fillRect/>
          </a:stretch>
        </p:blipFill>
        <p:spPr>
          <a:xfrm>
            <a:off x="231775" y="-6350"/>
            <a:ext cx="8461375" cy="1433513"/>
          </a:xfrm>
        </p:spPr>
      </p:pic>
      <p:sp>
        <p:nvSpPr>
          <p:cNvPr id="9218" name="Text Box 3"/>
          <p:cNvSpPr txBox="1"/>
          <p:nvPr/>
        </p:nvSpPr>
        <p:spPr>
          <a:xfrm>
            <a:off x="485775" y="1565910"/>
            <a:ext cx="7304405" cy="2346960"/>
          </a:xfrm>
          <a:prstGeom prst="rect">
            <a:avLst/>
          </a:prstGeom>
          <a:noFill/>
          <a:ln w="9525">
            <a:noFill/>
          </a:ln>
        </p:spPr>
        <p:txBody>
          <a:bodyPr wrap="square" anchor="t">
            <a:spAutoFit/>
          </a:bodyPr>
          <a:lstStyle/>
          <a:p>
            <a:pPr lvl="0"/>
            <a:r>
              <a:rPr lang="en-US" altLang="zh-CN" sz="2800" b="1" dirty="0">
                <a:latin typeface="Times New Roman" panose="02020603050405020304" pitchFamily="2" charset="0"/>
                <a:ea typeface="宋体" panose="02010600030101010101" pitchFamily="2" charset="-122"/>
                <a:sym typeface="Times New Roman" panose="02020603050405020304" pitchFamily="2" charset="0"/>
              </a:rPr>
              <a:t>1</a:t>
            </a:r>
            <a:r>
              <a:rPr lang="zh-CN" altLang="en-US" sz="2800" b="1" dirty="0">
                <a:latin typeface="Times New Roman" panose="02020603050405020304" pitchFamily="2" charset="0"/>
                <a:ea typeface="宋体" panose="02010600030101010101" pitchFamily="2" charset="-122"/>
                <a:sym typeface="Times New Roman" panose="02020603050405020304" pitchFamily="2" charset="0"/>
              </a:rPr>
              <a:t>、</a:t>
            </a:r>
            <a:r>
              <a:rPr lang="zh-CN" altLang="en-US" sz="2400" b="1" dirty="0">
                <a:latin typeface="Times New Roman" panose="02020603050405020304" pitchFamily="2" charset="0"/>
                <a:ea typeface="宋体" panose="02010600030101010101" pitchFamily="2" charset="-122"/>
                <a:sym typeface="Times New Roman" panose="02020603050405020304" pitchFamily="2" charset="0"/>
              </a:rPr>
              <a:t>出质人与质权人签订质押合同或者借款合同中包含质押条款是保证金设立有效质押的前提条件。</a:t>
            </a:r>
          </a:p>
          <a:p>
            <a:pPr lvl="0"/>
            <a:endParaRPr lang="zh-CN" altLang="en-US" sz="2400" b="1" dirty="0">
              <a:latin typeface="Times New Roman" panose="02020603050405020304" pitchFamily="2" charset="0"/>
              <a:ea typeface="宋体" panose="02010600030101010101" pitchFamily="2" charset="-122"/>
              <a:sym typeface="Times New Roman" panose="02020603050405020304" pitchFamily="2" charset="0"/>
            </a:endParaRPr>
          </a:p>
          <a:p>
            <a:pPr lvl="0"/>
            <a:r>
              <a:rPr lang="zh-CN" altLang="en-US" sz="2400" dirty="0">
                <a:latin typeface="Times New Roman" panose="02020603050405020304" pitchFamily="2" charset="0"/>
                <a:ea typeface="宋体" panose="02010600030101010101" pitchFamily="2" charset="-122"/>
                <a:sym typeface="Times New Roman" panose="02020603050405020304" pitchFamily="2" charset="0"/>
              </a:rPr>
              <a:t>《物权法》第一百七十二条　设立担保物权，应当依照本法和其他法律的规定订立担保合同。担保合同是主债权债务合同的从合同。</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聚合">
  <a:themeElements>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CCEDB"/>
      </a:accent5>
      <a:accent6>
        <a:srgbClr val="C31B23"/>
      </a:accent6>
      <a:hlink>
        <a:srgbClr val="FF8119"/>
      </a:hlink>
      <a:folHlink>
        <a:srgbClr val="44B9E8"/>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CCEDB"/>
        </a:accent5>
        <a:accent6>
          <a:srgbClr val="C3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聚合">
  <a:themeElements>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CCEDB"/>
      </a:accent5>
      <a:accent6>
        <a:srgbClr val="C31B23"/>
      </a:accent6>
      <a:hlink>
        <a:srgbClr val="FF8119"/>
      </a:hlink>
      <a:folHlink>
        <a:srgbClr val="44B9E8"/>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CCEDB"/>
        </a:accent5>
        <a:accent6>
          <a:srgbClr val="C3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3622</Words>
  <Application>WPS 演示</Application>
  <PresentationFormat>全屏显示(4:3)</PresentationFormat>
  <Paragraphs>118</Paragraphs>
  <Slides>32</Slides>
  <Notes>0</Notes>
  <HiddenSlides>0</HiddenSlides>
  <MMClips>0</MMClips>
  <ScaleCrop>false</ScaleCrop>
  <HeadingPairs>
    <vt:vector size="4" baseType="variant">
      <vt:variant>
        <vt:lpstr>主题</vt:lpstr>
      </vt:variant>
      <vt:variant>
        <vt:i4>3</vt:i4>
      </vt:variant>
      <vt:variant>
        <vt:lpstr>幻灯片标题</vt:lpstr>
      </vt:variant>
      <vt:variant>
        <vt:i4>32</vt:i4>
      </vt:variant>
    </vt:vector>
  </HeadingPairs>
  <TitlesOfParts>
    <vt:vector size="35" baseType="lpstr">
      <vt:lpstr>默认设计模板</vt:lpstr>
      <vt:lpstr>聚合</vt:lpstr>
      <vt:lpstr>1_聚合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 四、票据纠纷</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lvxie</dc:creator>
  <cp:lastModifiedBy>lvxie</cp:lastModifiedBy>
  <cp:revision>14</cp:revision>
  <dcterms:created xsi:type="dcterms:W3CDTF">2015-11-30T09:30:00Z</dcterms:created>
  <dcterms:modified xsi:type="dcterms:W3CDTF">2017-11-14T02:50:14Z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