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0" r:id="rId4"/>
    <p:sldId id="284" r:id="rId5"/>
    <p:sldId id="285" r:id="rId6"/>
    <p:sldId id="286" r:id="rId7"/>
    <p:sldId id="287" r:id="rId8"/>
    <p:sldId id="288" r:id="rId9"/>
    <p:sldId id="290" r:id="rId10"/>
    <p:sldId id="292" r:id="rId11"/>
    <p:sldId id="291" r:id="rId12"/>
    <p:sldId id="289" r:id="rId1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3969" autoAdjust="0"/>
  </p:normalViewPr>
  <p:slideViewPr>
    <p:cSldViewPr>
      <p:cViewPr varScale="1">
        <p:scale>
          <a:sx n="69" d="100"/>
          <a:sy n="69" d="100"/>
        </p:scale>
        <p:origin x="-2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14-10-31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88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14-10-31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pPr algn="r">
              <a:buNone/>
            </a:pPr>
            <a:fld id="{61807874-5299-41B2-A37A-6AA3547857F4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zh-CN" altLang="en-US" smtClean="0"/>
              <a:t>单击此处编辑母版副标题样式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n-US" sz="1100" smtClean="0"/>
              <a:pPr algn="r"/>
              <a:t>14-10-31</a:t>
            </a:fld>
            <a:endParaRPr kumimoji="0"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n-US" sz="1200" smtClean="0"/>
              <a:pPr/>
              <a:t>‹#›</a:t>
            </a:fld>
            <a:endParaRPr kumimoji="0"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en-US" dirty="0" smtClean="0"/>
              <a:t>Show Title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n-US" sz="1100" smtClean="0"/>
              <a:pPr algn="r"/>
              <a:t>14-10-31</a:t>
            </a:fld>
            <a:endParaRPr kumimoji="0"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n-US" sz="1200" smtClean="0"/>
              <a:pPr/>
              <a:t>‹#›</a:t>
            </a:fld>
            <a:endParaRPr kumimoji="0"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en-US" sz="1100" smtClean="0"/>
              <a:pPr algn="r"/>
              <a:t>14-10-31</a:t>
            </a:fld>
            <a:endParaRPr kumimoji="0"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en-US" sz="1200" smtClean="0"/>
              <a:pPr/>
              <a:t>‹#›</a:t>
            </a:fld>
            <a:endParaRPr kumimoji="0"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en-US" dirty="0" smtClean="0"/>
              <a:t>Click to add section title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/>
            </a:lvl1pPr>
            <a:extLst/>
          </a:lstStyle>
          <a:p>
            <a:fld id="{1BEBB2CB-903D-46EF-8227-E770ED8FF514}" type="datetimeFigureOut">
              <a:rPr kumimoji="0" lang="en-US" smtClean="0"/>
              <a:pPr/>
              <a:t>14-10-31</a:t>
            </a:fld>
            <a:endParaRPr kumimoji="0"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n-US" dirty="0" smtClean="0"/>
              <a:t>Click to add question</a:t>
            </a:r>
            <a:endParaRPr kumimoji="0"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en-US" dirty="0" smtClean="0"/>
              <a:t>Click to add answer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xmlns:p14="http://schemas.microsoft.com/office/powerpoint/2010/main"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/>
            </a:lvl1pPr>
            <a:extLst/>
          </a:lstStyle>
          <a:p>
            <a:fld id="{1BEBB2CB-903D-46EF-8227-E770ED8FF514}" type="datetimeFigureOut">
              <a:rPr kumimoji="0" lang="en-US" smtClean="0"/>
              <a:pPr/>
              <a:t>14-10-31</a:t>
            </a:fld>
            <a:endParaRPr kumimoji="0"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n-US" dirty="0" smtClean="0"/>
              <a:t>Click to add question</a:t>
            </a:r>
            <a:endParaRPr kumimoji="0"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en-US" dirty="0" smtClean="0"/>
              <a:t>Click to add answer</a:t>
            </a:r>
            <a:endParaRPr kumimoji="0"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i="1" baseline="0"/>
            </a:lvl1pPr>
            <a:extLst/>
          </a:lstStyle>
          <a:p>
            <a:pPr lvl="0"/>
            <a:r>
              <a:rPr kumimoji="0" lang="en-US" dirty="0" smtClean="0"/>
              <a:t>Click to add detail to the answer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xmlns:p14="http://schemas.microsoft.com/office/powerpoint/2010/main"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>
                <a:latin typeface="Hei"/>
                <a:ea typeface="Hei"/>
              </a:defRPr>
            </a:lvl1pPr>
            <a:extLst/>
          </a:lstStyle>
          <a:p>
            <a:fld id="{1BEBB2CB-903D-46EF-8227-E770ED8FF514}" type="datetimeFigureOut">
              <a:rPr kumimoji="0" lang="en-US" smtClean="0"/>
              <a:pPr/>
              <a:t>14-10-31</a:t>
            </a:fld>
            <a:endParaRPr kumimoji="0"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lvl1pPr eaLnBrk="1" latinLnBrk="0" hangingPunct="1">
              <a:defRPr kumimoji="0">
                <a:latin typeface="Hei"/>
                <a:ea typeface="Hei"/>
              </a:defRPr>
            </a:lvl1pPr>
            <a:extLst/>
          </a:lstStyle>
          <a:p>
            <a:endParaRPr kumimoji="0"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lvl1pPr eaLnBrk="1" latinLnBrk="0" hangingPunct="1">
              <a:defRPr kumimoji="0">
                <a:latin typeface="Hei"/>
                <a:ea typeface="Hei"/>
              </a:defRPr>
            </a:lvl1pPr>
            <a:extLst/>
          </a:lstStyle>
          <a:p>
            <a:fld id="{C75B88FA-3392-4D65-A457-DB2A9953195B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i="1">
                <a:solidFill>
                  <a:schemeClr val="tx1">
                    <a:shade val="75000"/>
                  </a:schemeClr>
                </a:solidFill>
                <a:latin typeface="Hei"/>
                <a:ea typeface="Hei"/>
              </a:defRPr>
            </a:lvl1pPr>
            <a:extLst/>
          </a:lstStyle>
          <a:p>
            <a:r>
              <a:rPr kumimoji="0" lang="en-US" dirty="0" smtClean="0"/>
              <a:t>Click to add question</a:t>
            </a:r>
            <a:endParaRPr kumimoji="0"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728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/>
            </a:pPr>
            <a:r>
              <a:rPr kumimoji="0" lang="en-US" sz="7200" b="0" i="0" dirty="0" smtClean="0"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</a:effectLst>
                <a:latin typeface="Hei"/>
                <a:ea typeface="Hei"/>
                <a:cs typeface="+mn-cs"/>
              </a:rPr>
              <a:t>正确</a:t>
            </a:r>
            <a:r>
              <a:rPr kumimoji="0" lang="en-US" sz="7200" b="0" i="0" dirty="0" smtClean="0">
                <a:latin typeface="Hei"/>
                <a:ea typeface="Hei"/>
                <a:cs typeface="+mn-cs"/>
              </a:rPr>
              <a:t>还是错误？</a:t>
            </a:r>
          </a:p>
          <a:p>
            <a:pPr marL="0" indent="0" algn="ctr">
              <a:spcBef>
                <a:spcPts val="1728"/>
              </a:spcBef>
              <a:buNone/>
            </a:pPr>
            <a:endParaRPr kumimoji="0" lang="en-US" sz="7200" b="0" i="0" dirty="0" smtClean="0">
              <a:solidFill>
                <a:schemeClr val="tx1"/>
              </a:solidFill>
              <a:latin typeface="Hei"/>
              <a:ea typeface="Hei"/>
              <a:cs typeface="+mn-cs"/>
            </a:endParaRPr>
          </a:p>
          <a:p>
            <a:pPr marL="0" indent="0" algn="ctr">
              <a:spcBef>
                <a:spcPts val="1728"/>
              </a:spcBef>
              <a:buNone/>
            </a:pPr>
            <a:endParaRPr kumimoji="0" lang="en-US" sz="7200" b="0" i="0" dirty="0">
              <a:solidFill>
                <a:schemeClr val="tx1"/>
              </a:solidFill>
              <a:latin typeface="Hei"/>
              <a:ea typeface="Hei"/>
              <a:cs typeface="+mn-cs"/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728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/>
            </a:pPr>
            <a:r>
              <a:rPr kumimoji="0" lang="en-US" sz="7200" b="0" i="0" u="none" strike="noStrike" kern="0" cap="none" spc="0" normalizeH="0" baseline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Hei"/>
                <a:ea typeface="Hei"/>
                <a:cs typeface="+mj-cs"/>
              </a:rPr>
              <a:t>正确</a:t>
            </a:r>
            <a:r>
              <a:rPr kumimoji="0" lang="en-US" sz="7200" b="0" i="0" dirty="0" smtClean="0">
                <a:latin typeface="Hei"/>
                <a:ea typeface="Hei"/>
                <a:cs typeface="+mn-cs"/>
              </a:rPr>
              <a:t>还是错误？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/>
            </a:lvl1pPr>
            <a:extLst/>
          </a:lstStyle>
          <a:p>
            <a:fld id="{1BEBB2CB-903D-46EF-8227-E770ED8FF514}" type="datetimeFigureOut">
              <a:rPr kumimoji="0" lang="en-US" smtClean="0"/>
              <a:pPr/>
              <a:t>14-10-31</a:t>
            </a:fld>
            <a:endParaRPr kumimoji="0"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en-US" dirty="0" smtClean="0"/>
              <a:t>Click to add question</a:t>
            </a:r>
            <a:endParaRPr kumimoji="0"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indent="0" algn="ctr">
              <a:spcBef>
                <a:spcPts val="1728"/>
              </a:spcBef>
              <a:buNone/>
            </a:pPr>
            <a:r>
              <a:rPr kumimoji="0" lang="en-US" sz="7200" b="0" i="0" dirty="0" smtClean="0"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</a:effectLst>
                <a:latin typeface="+mn-lt"/>
                <a:ea typeface="+mn-ea"/>
                <a:cs typeface="+mn-cs"/>
              </a:rPr>
              <a:t>正确</a:t>
            </a:r>
            <a:r>
              <a:rPr kumimoji="0" lang="en-US" sz="7200" b="0" i="0" dirty="0" smtClean="0">
                <a:latin typeface="+mn-lt"/>
                <a:ea typeface="+mn-ea"/>
                <a:cs typeface="+mn-cs"/>
              </a:rPr>
              <a:t>还是错误？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728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/>
            </a:pPr>
            <a:endParaRPr kumimoji="0" lang="en-US" sz="7200" b="0" i="0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>
              <a:spcBef>
                <a:spcPts val="1728"/>
              </a:spcBef>
              <a:buNone/>
            </a:pPr>
            <a:r>
              <a:rPr kumimoji="0" lang="en-US" sz="7200" b="0" i="0" dirty="0" smtClean="0"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</a:effectLst>
                <a:latin typeface="Trebuchet MS"/>
                <a:ea typeface="+mn-ea"/>
                <a:cs typeface="Trebuchet MS"/>
              </a:rPr>
              <a:t>正确</a:t>
            </a:r>
            <a:r>
              <a:rPr kumimoji="0" lang="en-US" sz="7200" b="0" i="0" dirty="0" smtClean="0">
                <a:latin typeface="Trebuchet MS"/>
                <a:ea typeface="+mn-ea"/>
                <a:cs typeface="Trebuchet MS"/>
              </a:rPr>
              <a:t>还是</a:t>
            </a:r>
            <a:r>
              <a:rPr kumimoji="0" lang="en-US" sz="7200" b="0" i="0" u="none" strike="noStrike" kern="0" cap="none" spc="0" normalizeH="0" baseline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Trebuchet MS"/>
              </a:rPr>
              <a:t>错误？</a:t>
            </a:r>
            <a:endParaRPr kumimoji="0" lang="en-US" sz="7200" b="0" i="0" u="none" strike="noStrike" kern="0" cap="none" spc="0" normalizeH="0" baseline="0" dirty="0">
              <a:ln w="0">
                <a:solidFill>
                  <a:srgbClr val="FFFFFF"/>
                </a:solidFill>
                <a:prstDash val="solid"/>
              </a:ln>
              <a:gradFill flip="none">
                <a:gsLst>
                  <a:gs pos="40000">
                    <a:schemeClr val="accent6">
                      <a:shade val="80000"/>
                    </a:schemeClr>
                  </a:gs>
                  <a:gs pos="45000">
                    <a:schemeClr val="accent6">
                      <a:shade val="100000"/>
                    </a:schemeClr>
                  </a:gs>
                </a:gsLst>
                <a:lin ang="16200000"/>
              </a:gradFill>
              <a:effectLst>
                <a:outerShdw blurRad="23036" dist="23036" dir="5400000" algn="tl">
                  <a:srgbClr val="656565">
                    <a:alpha val="65000"/>
                  </a:srgbClr>
                </a:outerShdw>
                <a:reflection blurRad="12700" stA="25000" endPos="55000" dist="5000" dir="5400000" sy="-100000" algn="bl" rotWithShape="0"/>
              </a:effectLst>
              <a:uLnTx/>
              <a:uFillTx/>
              <a:latin typeface="Trebuchet MS"/>
              <a:ea typeface="+mj-ea"/>
              <a:cs typeface="Trebuchet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item 1</a:t>
            </a:r>
            <a:endParaRPr kumimoji="0"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item 2</a:t>
            </a:r>
            <a:endParaRPr kumimoji="0"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item 3</a:t>
            </a:r>
            <a:endParaRPr kumimoji="0"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item 4</a:t>
            </a:r>
            <a:endParaRPr kumimoji="0"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item 5</a:t>
            </a:r>
            <a:endParaRPr kumimoji="0"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/>
            </a:lvl1pPr>
            <a:extLst/>
          </a:lstStyle>
          <a:p>
            <a:fld id="{1BEBB2CB-903D-46EF-8227-E770ED8FF514}" type="datetimeFigureOut">
              <a:rPr kumimoji="0" lang="en-US" smtClean="0"/>
              <a:pPr/>
              <a:t>14-10-31</a:t>
            </a:fld>
            <a:endParaRPr kumimoji="0"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match 5</a:t>
            </a:r>
            <a:endParaRPr kumimoji="0"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match 3</a:t>
            </a:r>
            <a:endParaRPr kumimoji="0"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match 1</a:t>
            </a:r>
            <a:endParaRPr kumimoji="0"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match 2</a:t>
            </a:r>
            <a:endParaRPr kumimoji="0"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/>
            </a:lvl1pPr>
            <a:lvl2pPr eaLnBrk="1" latinLnBrk="0" hangingPunct="1">
              <a:buFontTx/>
              <a:buChar char="•"/>
              <a:defRPr kumimoji="0"/>
            </a:lvl2pPr>
            <a:lvl3pPr eaLnBrk="1" latinLnBrk="0" hangingPunct="1">
              <a:buFontTx/>
              <a:buChar char="•"/>
              <a:defRPr kumimoji="0"/>
            </a:lvl3pPr>
            <a:lvl4pPr eaLnBrk="1" latinLnBrk="0" hangingPunct="1">
              <a:buFontTx/>
              <a:buChar char="•"/>
              <a:defRPr kumimoji="0"/>
            </a:lvl4pPr>
            <a:lvl5pPr eaLnBrk="1" latinLnBrk="0" hangingPunct="1">
              <a:buFontTx/>
              <a:buChar char="•"/>
              <a:defRPr kumimoji="0"/>
            </a:lvl5pPr>
            <a:extLst/>
          </a:lstStyle>
          <a:p>
            <a:pPr lvl="0"/>
            <a:r>
              <a:rPr kumimoji="0" lang="en-US" dirty="0" smtClean="0"/>
              <a:t>Click to add match 4</a:t>
            </a:r>
            <a:endParaRPr kumimoji="0"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i="1" baseline="0"/>
            </a:lvl1pPr>
            <a:extLst/>
          </a:lstStyle>
          <a:p>
            <a:r>
              <a:rPr kumimoji="0" lang="en-US" dirty="0" smtClean="0"/>
              <a:t>Click to type your question</a:t>
            </a:r>
            <a:endParaRPr kumimoji="0"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zh-CN" altLang="en-US" smtClean="0"/>
              <a:t>单击此处编辑母版标题样式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二级</a:t>
            </a:r>
          </a:p>
          <a:p>
            <a:pPr lvl="2" eaLnBrk="1" latinLnBrk="0" hangingPunct="1"/>
            <a:r>
              <a:rPr kumimoji="0" lang="zh-CN" altLang="en-US" smtClean="0"/>
              <a:t>三级</a:t>
            </a:r>
          </a:p>
          <a:p>
            <a:pPr lvl="3" eaLnBrk="1" latinLnBrk="0" hangingPunct="1"/>
            <a:r>
              <a:rPr kumimoji="0" lang="zh-CN" altLang="en-US" smtClean="0"/>
              <a:t>四级</a:t>
            </a:r>
          </a:p>
          <a:p>
            <a:pPr lvl="4" eaLnBrk="1" latinLnBrk="0" hangingPunct="1"/>
            <a:r>
              <a:rPr kumimoji="0" lang="zh-CN" altLang="en-US" smtClean="0"/>
              <a:t>五级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sz="1100"/>
            </a:lvl1pPr>
            <a:extLst/>
          </a:lstStyle>
          <a:p>
            <a:pPr algn="r"/>
            <a:fld id="{8F67D422-08A8-451B-9A67-21962FC4B660}" type="datetimeFigureOut">
              <a:rPr kumimoji="0" lang="en-US" sz="1100" smtClean="0"/>
              <a:pPr algn="r"/>
              <a:t>14-10-31</a:t>
            </a:fld>
            <a:endParaRPr kumimoji="0"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sz="1200"/>
            </a:lvl1pPr>
            <a:extLst/>
          </a:lstStyle>
          <a:p>
            <a:endParaRPr kumimoji="0"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sz="1200"/>
            </a:lvl1pPr>
            <a:extLst/>
          </a:lstStyle>
          <a:p>
            <a:fld id="{169B2101-2E9F-420A-91A3-890890D84497}" type="slidenum">
              <a:rPr kumimoji="0" lang="en-US" sz="1200" smtClean="0"/>
              <a:pPr/>
              <a:t>‹#›</a:t>
            </a:fld>
            <a:endParaRPr kumimoji="0"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zh-CN" altLang="en-US" sz="6600" dirty="0" smtClean="0">
                <a:latin typeface="Hei"/>
                <a:ea typeface="Hei"/>
                <a:cs typeface="Hei"/>
              </a:rPr>
              <a:t>执业感受分享</a:t>
            </a:r>
            <a:endParaRPr lang="en-US" sz="6600" dirty="0">
              <a:latin typeface="Hei"/>
              <a:ea typeface="Hei"/>
              <a:cs typeface="Hei"/>
            </a:endParaRP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4343400" y="4953000"/>
            <a:ext cx="4800600" cy="1662332"/>
          </a:xfrm>
        </p:spPr>
        <p:txBody>
          <a:bodyPr>
            <a:normAutofit/>
          </a:bodyPr>
          <a:lstStyle>
            <a:extLst/>
          </a:lstStyle>
          <a:p>
            <a:pPr marL="0" indent="0" algn="ctr">
              <a:buNone/>
            </a:pPr>
            <a:r>
              <a:rPr lang="zh-CN" altLang="en-US" sz="2800" b="1" i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山东汇研律师事务所</a:t>
            </a:r>
            <a:endParaRPr lang="en-US" altLang="zh-CN" sz="2800" b="1" i="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Hei"/>
              <a:ea typeface="Hei"/>
              <a:cs typeface="Hei"/>
            </a:endParaRPr>
          </a:p>
          <a:p>
            <a:pPr marL="0" indent="0" algn="ctr">
              <a:buNone/>
            </a:pPr>
            <a:r>
              <a:rPr lang="zh-CN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王雅娟</a:t>
            </a:r>
            <a:endParaRPr lang="en-US" altLang="zh-CN" sz="28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Hei"/>
              <a:ea typeface="Hei"/>
              <a:cs typeface="Hei"/>
            </a:endParaRPr>
          </a:p>
          <a:p>
            <a:pPr algn="ctr"/>
            <a:r>
              <a:rPr 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2004</a:t>
            </a:r>
            <a:r>
              <a:rPr lang="zh-CN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年</a:t>
            </a: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11</a:t>
            </a:r>
            <a:r>
              <a:rPr lang="zh-CN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月</a:t>
            </a: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5</a:t>
            </a:r>
            <a:r>
              <a:rPr lang="zh-CN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Hei"/>
                <a:ea typeface="Hei"/>
                <a:cs typeface="Hei"/>
              </a:rPr>
              <a:t>日</a:t>
            </a:r>
            <a:endParaRPr 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Hei"/>
              <a:ea typeface="Hei"/>
              <a:cs typeface="He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906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696200" cy="1143000"/>
          </a:xfrm>
        </p:spPr>
        <p:txBody>
          <a:bodyPr>
            <a:no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2800" dirty="0" smtClean="0">
                <a:latin typeface="+mn-ea"/>
                <a:ea typeface="+mn-ea"/>
              </a:rPr>
              <a:t>      </a:t>
            </a:r>
            <a:endParaRPr lang="en-US" sz="2800" b="0" i="0" dirty="0">
              <a:solidFill>
                <a:schemeClr val="tx1"/>
              </a:solidFill>
              <a:latin typeface="楷体"/>
              <a:ea typeface="楷体"/>
              <a:cs typeface="楷体"/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838200" y="1219200"/>
            <a:ext cx="7162800" cy="5334000"/>
          </a:xfrm>
        </p:spPr>
        <p:txBody>
          <a:bodyPr>
            <a:normAutofit/>
          </a:bodyPr>
          <a:lstStyle>
            <a:extLst/>
          </a:lstStyle>
          <a:p>
            <a:pPr marL="0" indent="0" algn="l">
              <a:spcBef>
                <a:spcPts val="480"/>
              </a:spcBef>
              <a:buClr>
                <a:schemeClr val="tx1"/>
              </a:buClr>
              <a:buNone/>
            </a:pPr>
            <a:endParaRPr lang="en-US" sz="2000" b="0" i="0" dirty="0">
              <a:solidFill>
                <a:schemeClr val="tx1"/>
              </a:solidFill>
              <a:latin typeface="Hei"/>
              <a:ea typeface="Hei"/>
              <a:cs typeface="Hei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sz="2000" b="0" i="0" dirty="0" smtClean="0">
                <a:solidFill>
                  <a:schemeClr val="tx1"/>
                </a:solidFill>
                <a:latin typeface="Hei"/>
                <a:ea typeface="Hei"/>
                <a:cs typeface="Hei"/>
              </a:rPr>
              <a:t>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dirty="0">
                <a:latin typeface="Hei"/>
                <a:ea typeface="Hei"/>
                <a:cs typeface="Hei"/>
              </a:rPr>
              <a:t> </a:t>
            </a:r>
            <a:r>
              <a:rPr lang="en-US" dirty="0" smtClean="0">
                <a:latin typeface="Hei"/>
                <a:ea typeface="Hei"/>
                <a:cs typeface="Hei"/>
              </a:rPr>
              <a:t>  </a:t>
            </a:r>
            <a:r>
              <a:rPr lang="en-US" sz="2400" b="0" i="0" dirty="0" smtClean="0">
                <a:solidFill>
                  <a:schemeClr val="tx1"/>
                </a:solidFill>
                <a:latin typeface="Hei"/>
                <a:ea typeface="Hei"/>
                <a:cs typeface="Hei"/>
              </a:rPr>
              <a:t> 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“</a:t>
            </a:r>
            <a:r>
              <a:rPr lang="zh-CN" altLang="zh-CN" sz="2400" dirty="0">
                <a:latin typeface="楷体"/>
                <a:ea typeface="楷体"/>
                <a:cs typeface="楷体"/>
              </a:rPr>
              <a:t>美国是个移民国家，历史上没有传统的贵族阶层，但律师们构成了最高统治阶级和社会精英阶层，他们控制了或影响着社会上层建筑的每一个领域，…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…</a:t>
            </a:r>
            <a:r>
              <a:rPr lang="en-US" altLang="zh-CN" sz="2400" dirty="0" smtClean="0">
                <a:latin typeface="楷体"/>
                <a:ea typeface="楷体"/>
                <a:cs typeface="楷体"/>
              </a:rPr>
              <a:t> 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如果有人问我谁</a:t>
            </a:r>
            <a:r>
              <a:rPr lang="zh-CN" altLang="zh-CN" sz="2400" dirty="0">
                <a:latin typeface="楷体"/>
                <a:ea typeface="楷体"/>
                <a:cs typeface="楷体"/>
              </a:rPr>
              <a:t>是美国的贵族，我会毫不迟疑地回答：决不是那些没有任何纽带联系的富人，而是律师和法官这一法律职业共同体。”</a:t>
            </a:r>
            <a:endParaRPr lang="en-AU" altLang="zh-CN" sz="2400" dirty="0">
              <a:latin typeface="楷体"/>
              <a:ea typeface="楷体"/>
              <a:cs typeface="楷体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400" dirty="0" smtClean="0">
                <a:latin typeface="+mn-ea"/>
              </a:rPr>
              <a:t>              </a:t>
            </a:r>
            <a:r>
              <a:rPr lang="en-US" altLang="zh-CN" sz="2400" dirty="0" smtClean="0">
                <a:latin typeface="+mn-ea"/>
                <a:ea typeface="楷体"/>
                <a:cs typeface="楷体"/>
              </a:rPr>
              <a:t>         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400" dirty="0">
                <a:latin typeface="+mn-ea"/>
                <a:ea typeface="楷体"/>
                <a:cs typeface="楷体"/>
              </a:rPr>
              <a:t> </a:t>
            </a:r>
            <a:r>
              <a:rPr lang="en-US" altLang="zh-CN" sz="2400" dirty="0" smtClean="0">
                <a:latin typeface="+mn-ea"/>
                <a:ea typeface="楷体"/>
                <a:cs typeface="楷体"/>
              </a:rPr>
              <a:t>  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400" dirty="0">
                <a:latin typeface="+mn-ea"/>
                <a:ea typeface="楷体"/>
                <a:cs typeface="楷体"/>
              </a:rPr>
              <a:t> </a:t>
            </a:r>
            <a:r>
              <a:rPr lang="en-US" altLang="zh-CN" sz="2400" dirty="0" smtClean="0">
                <a:latin typeface="+mn-ea"/>
                <a:ea typeface="楷体"/>
                <a:cs typeface="楷体"/>
              </a:rPr>
              <a:t>              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－</a:t>
            </a:r>
            <a:r>
              <a:rPr lang="zh-CN" altLang="en-US" sz="2400" dirty="0" smtClean="0">
                <a:latin typeface="楷体"/>
                <a:ea typeface="楷体"/>
                <a:cs typeface="楷体"/>
              </a:rPr>
              <a:t>－</a:t>
            </a:r>
            <a:r>
              <a:rPr lang="en-US" altLang="zh-CN" sz="2400" dirty="0" smtClean="0">
                <a:latin typeface="楷体"/>
                <a:ea typeface="楷体"/>
                <a:cs typeface="楷体"/>
              </a:rPr>
              <a:t> </a:t>
            </a:r>
            <a:r>
              <a:rPr lang="en-AU" altLang="zh-CN" sz="2400" dirty="0" smtClean="0">
                <a:latin typeface="华文仿宋"/>
                <a:ea typeface="华文仿宋"/>
                <a:cs typeface="华文仿宋"/>
              </a:rPr>
              <a:t>Alexis </a:t>
            </a:r>
            <a:r>
              <a:rPr lang="en-AU" altLang="zh-CN" sz="2400" dirty="0">
                <a:latin typeface="华文仿宋"/>
                <a:ea typeface="华文仿宋"/>
                <a:cs typeface="华文仿宋"/>
              </a:rPr>
              <a:t>de </a:t>
            </a:r>
            <a:r>
              <a:rPr lang="en-AU" altLang="zh-CN" sz="2400" dirty="0" smtClean="0">
                <a:latin typeface="华文仿宋"/>
                <a:ea typeface="华文仿宋"/>
                <a:cs typeface="华文仿宋"/>
              </a:rPr>
              <a:t>Tocqueville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《</a:t>
            </a:r>
            <a:r>
              <a:rPr lang="zh-CN" altLang="zh-CN" sz="2400" dirty="0">
                <a:latin typeface="楷体"/>
                <a:ea typeface="楷体"/>
                <a:cs typeface="楷体"/>
              </a:rPr>
              <a:t>美国的民主</a:t>
            </a:r>
            <a:r>
              <a:rPr lang="zh-CN" altLang="zh-CN" sz="2400" dirty="0" smtClean="0">
                <a:latin typeface="楷体"/>
                <a:ea typeface="楷体"/>
                <a:cs typeface="楷体"/>
              </a:rPr>
              <a:t>》</a:t>
            </a:r>
            <a:r>
              <a:rPr lang="en-AU" altLang="zh-CN" sz="2400" dirty="0">
                <a:latin typeface="楷体"/>
                <a:ea typeface="楷体"/>
                <a:cs typeface="楷体"/>
              </a:rPr>
              <a:t> </a:t>
            </a:r>
            <a:br>
              <a:rPr lang="en-AU" altLang="zh-CN" sz="2400" dirty="0">
                <a:latin typeface="楷体"/>
                <a:ea typeface="楷体"/>
                <a:cs typeface="楷体"/>
              </a:rPr>
            </a:br>
            <a:endParaRPr lang="en-US" sz="2400" dirty="0" smtClean="0">
              <a:latin typeface="楷体"/>
              <a:ea typeface="楷体"/>
              <a:cs typeface="楷体"/>
            </a:endParaRPr>
          </a:p>
        </p:txBody>
      </p:sp>
    </p:spTree>
    <p:extLst>
      <p:ext uri="{BB962C8B-B14F-4D97-AF65-F5344CB8AC3E}">
        <p14:creationId xmlns:p14="http://schemas.microsoft.com/office/powerpoint/2010/main" val="175948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906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696200" cy="1143000"/>
          </a:xfrm>
        </p:spPr>
        <p:txBody>
          <a:bodyPr>
            <a:no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2800" dirty="0" smtClean="0">
                <a:latin typeface="+mn-ea"/>
                <a:ea typeface="+mn-ea"/>
              </a:rPr>
              <a:t>      </a:t>
            </a:r>
            <a:endParaRPr lang="en-US" sz="2800" b="0" i="0" dirty="0">
              <a:solidFill>
                <a:schemeClr val="tx1"/>
              </a:solidFill>
              <a:latin typeface="楷体"/>
              <a:ea typeface="楷体"/>
              <a:cs typeface="楷体"/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838200" y="2057400"/>
            <a:ext cx="7162800" cy="5334000"/>
          </a:xfrm>
        </p:spPr>
        <p:txBody>
          <a:bodyPr>
            <a:normAutofit/>
          </a:bodyPr>
          <a:lstStyle>
            <a:extLst/>
          </a:lstStyle>
          <a:p>
            <a:pPr marL="0" indent="0" algn="l">
              <a:spcBef>
                <a:spcPts val="480"/>
              </a:spcBef>
              <a:buClr>
                <a:schemeClr val="tx1"/>
              </a:buClr>
              <a:buNone/>
            </a:pPr>
            <a:endParaRPr lang="en-US" sz="2000" b="0" i="0" dirty="0">
              <a:solidFill>
                <a:schemeClr val="tx1"/>
              </a:solidFill>
              <a:latin typeface="Hei"/>
              <a:ea typeface="Hei"/>
              <a:cs typeface="Hei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sz="2000" b="0" i="0" dirty="0" smtClean="0">
                <a:solidFill>
                  <a:schemeClr val="tx1"/>
                </a:solidFill>
                <a:latin typeface="Hei"/>
                <a:ea typeface="Hei"/>
                <a:cs typeface="Hei"/>
              </a:rPr>
              <a:t>    </a:t>
            </a:r>
          </a:p>
          <a:p>
            <a:pPr marL="0" indent="0" algn="ctr">
              <a:buNone/>
            </a:pPr>
            <a:r>
              <a:rPr kumimoji="1" lang="zh-CN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恭喜我们选对了行业</a:t>
            </a:r>
            <a:endParaRPr kumimoji="1" lang="en-US" altLang="zh-CN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+mj-ea"/>
              <a:ea typeface="+mj-ea"/>
              <a:cs typeface="华文行楷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endParaRPr lang="en-US" sz="4800" b="1" dirty="0" smtClean="0">
              <a:latin typeface="+mj-ea"/>
              <a:ea typeface="+mj-ea"/>
              <a:cs typeface="楷体"/>
            </a:endParaRPr>
          </a:p>
        </p:txBody>
      </p:sp>
    </p:spTree>
    <p:extLst>
      <p:ext uri="{BB962C8B-B14F-4D97-AF65-F5344CB8AC3E}">
        <p14:creationId xmlns:p14="http://schemas.microsoft.com/office/powerpoint/2010/main" val="190039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219200"/>
            <a:ext cx="83058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zh-CN" sz="4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ea"/>
              <a:cs typeface="华文行楷"/>
            </a:endParaRPr>
          </a:p>
          <a:p>
            <a:pPr marL="0" indent="0" algn="ctr">
              <a:buNone/>
            </a:pPr>
            <a:r>
              <a:rPr kumimoji="1" lang="zh-CN" altLang="en-US" sz="40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感谢</a:t>
            </a:r>
            <a:r>
              <a:rPr kumimoji="1" lang="zh-CN" altLang="en-US" sz="40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各位的时间和耐心</a:t>
            </a:r>
            <a:r>
              <a:rPr kumimoji="1" lang="zh-CN" altLang="en-US" sz="40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！</a:t>
            </a:r>
            <a:endParaRPr kumimoji="1" lang="en-US" altLang="zh-CN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j-ea"/>
              <a:ea typeface="+mj-ea"/>
              <a:cs typeface="华文行楷"/>
            </a:endParaRPr>
          </a:p>
          <a:p>
            <a:pPr marL="0" indent="0" algn="ctr">
              <a:buNone/>
            </a:pPr>
            <a:endParaRPr kumimoji="1" lang="en-US" altLang="zh-CN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j-ea"/>
              <a:ea typeface="+mj-ea"/>
              <a:cs typeface="华文行楷"/>
            </a:endParaRPr>
          </a:p>
          <a:p>
            <a:pPr marL="0" indent="0" algn="ctr">
              <a:buNone/>
            </a:pPr>
            <a:endParaRPr kumimoji="1" lang="en-US" altLang="zh-CN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华文行楷"/>
            </a:endParaRPr>
          </a:p>
          <a:p>
            <a:pPr marL="0" indent="0" algn="ctr">
              <a:buNone/>
            </a:pPr>
            <a:r>
              <a:rPr kumimoji="1" lang="zh-CN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山东汇研律师事务所</a:t>
            </a:r>
            <a:endParaRPr kumimoji="1" lang="en-US" altLang="zh-CN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华文行楷"/>
            </a:endParaRPr>
          </a:p>
          <a:p>
            <a:pPr marL="0" indent="0" algn="ctr">
              <a:buNone/>
            </a:pPr>
            <a:r>
              <a:rPr kumimoji="1" lang="zh-CN" alt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王雅娟</a:t>
            </a:r>
            <a:r>
              <a:rPr kumimoji="1" lang="en-US" altLang="zh-CN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 </a:t>
            </a:r>
            <a:r>
              <a:rPr kumimoji="1" lang="zh-CN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律师</a:t>
            </a:r>
            <a:endParaRPr kumimoji="1" lang="en-US" altLang="zh-CN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华文行楷"/>
            </a:endParaRPr>
          </a:p>
          <a:p>
            <a:pPr marL="0" indent="0" algn="ctr">
              <a:buNone/>
            </a:pPr>
            <a:r>
              <a:rPr kumimoji="1" lang="zh-CN" alt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联系方式：</a:t>
            </a:r>
            <a:r>
              <a:rPr kumimoji="1" lang="en-US" altLang="zh-CN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15615822677</a:t>
            </a:r>
          </a:p>
          <a:p>
            <a:pPr marL="0" indent="0" algn="ctr">
              <a:buNone/>
            </a:pPr>
            <a:r>
              <a:rPr kumimoji="1" lang="zh-CN" alt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微信号：</a:t>
            </a:r>
            <a:r>
              <a:rPr kumimoji="1" lang="en-US" altLang="zh-CN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W15615822677</a:t>
            </a:r>
          </a:p>
          <a:p>
            <a:pPr marL="0" indent="0" algn="ctr">
              <a:buNone/>
            </a:pPr>
            <a:r>
              <a:rPr kumimoji="1" lang="zh-CN" altLang="en-U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电子邮箱：</a:t>
            </a:r>
            <a:r>
              <a:rPr kumimoji="1" lang="en-US" altLang="zh-CN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华文行楷"/>
              </a:rPr>
              <a:t>dianewyj@163.com</a:t>
            </a:r>
          </a:p>
          <a:p>
            <a:pPr marL="0" indent="0" algn="ctr">
              <a:buNone/>
            </a:pPr>
            <a:endParaRPr kumimoji="1" lang="zh-CN" altLang="en-US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458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906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696200" cy="1143000"/>
          </a:xfrm>
        </p:spPr>
        <p:txBody>
          <a:bodyPr>
            <a:no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2800" dirty="0" smtClean="0">
                <a:latin typeface="+mn-ea"/>
                <a:ea typeface="+mn-ea"/>
              </a:rPr>
              <a:t>      </a:t>
            </a:r>
            <a:endParaRPr lang="en-US" sz="2800" b="0" i="0" dirty="0">
              <a:solidFill>
                <a:schemeClr val="tx1"/>
              </a:solidFill>
              <a:latin typeface="楷体"/>
              <a:ea typeface="楷体"/>
              <a:cs typeface="楷体"/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5334000"/>
          </a:xfrm>
        </p:spPr>
        <p:txBody>
          <a:bodyPr>
            <a:normAutofit/>
          </a:bodyPr>
          <a:lstStyle>
            <a:extLst/>
          </a:lstStyle>
          <a:p>
            <a:pPr marL="0" indent="0" algn="l">
              <a:spcBef>
                <a:spcPts val="480"/>
              </a:spcBef>
              <a:buClr>
                <a:schemeClr val="tx1"/>
              </a:buClr>
              <a:buNone/>
            </a:pPr>
            <a:endParaRPr lang="en-US" sz="2000" b="0" i="0" dirty="0">
              <a:solidFill>
                <a:schemeClr val="tx1"/>
              </a:solidFill>
              <a:latin typeface="Hei"/>
              <a:ea typeface="Hei"/>
              <a:cs typeface="Hei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sz="2000" b="0" i="0" dirty="0" smtClean="0">
                <a:solidFill>
                  <a:schemeClr val="tx1"/>
                </a:solidFill>
                <a:latin typeface="Hei"/>
                <a:ea typeface="Hei"/>
                <a:cs typeface="Hei"/>
              </a:rPr>
              <a:t>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dirty="0">
                <a:latin typeface="Hei"/>
                <a:ea typeface="Hei"/>
                <a:cs typeface="Hei"/>
              </a:rPr>
              <a:t> </a:t>
            </a:r>
            <a:r>
              <a:rPr lang="en-US" dirty="0" smtClean="0">
                <a:latin typeface="Hei"/>
                <a:ea typeface="Hei"/>
                <a:cs typeface="Hei"/>
              </a:rPr>
              <a:t> </a:t>
            </a:r>
            <a:r>
              <a:rPr lang="en-US" sz="2800" dirty="0" smtClean="0">
                <a:latin typeface="+mn-ea"/>
                <a:cs typeface="Hei"/>
              </a:rPr>
              <a:t> </a:t>
            </a:r>
            <a:r>
              <a:rPr lang="en-US" sz="2800" b="0" i="0" dirty="0" smtClean="0">
                <a:solidFill>
                  <a:schemeClr val="tx1"/>
                </a:solidFill>
                <a:latin typeface="+mn-ea"/>
                <a:cs typeface="Hei"/>
              </a:rPr>
              <a:t> </a:t>
            </a:r>
            <a:r>
              <a:rPr lang="en-US" sz="2800" b="0" i="0" dirty="0" smtClean="0">
                <a:solidFill>
                  <a:schemeClr val="tx1"/>
                </a:solidFill>
                <a:latin typeface="+mn-ea"/>
                <a:cs typeface="Hei"/>
              </a:rPr>
              <a:t> </a:t>
            </a:r>
            <a:r>
              <a:rPr lang="zh-CN" altLang="zh-CN" sz="2600" dirty="0" smtClean="0">
                <a:latin typeface="+mn-ea"/>
                <a:cs typeface="楷体"/>
              </a:rPr>
              <a:t>“</a:t>
            </a:r>
            <a:r>
              <a:rPr lang="zh-CN" altLang="zh-CN" sz="2600" dirty="0">
                <a:latin typeface="+mn-ea"/>
                <a:cs typeface="楷体"/>
              </a:rPr>
              <a:t>美国是个移民国家，历史上没有传统的贵族阶层，但律师们构成了最高统治阶级和社会精英阶层，他们控制了或影响着社会上层建筑的每一个领域，…</a:t>
            </a:r>
            <a:r>
              <a:rPr lang="zh-CN" altLang="zh-CN" sz="2600" dirty="0" smtClean="0">
                <a:latin typeface="+mn-ea"/>
                <a:cs typeface="楷体"/>
              </a:rPr>
              <a:t>…</a:t>
            </a:r>
            <a:r>
              <a:rPr lang="en-US" altLang="zh-CN" sz="2600" dirty="0" smtClean="0">
                <a:latin typeface="+mn-ea"/>
                <a:cs typeface="楷体"/>
              </a:rPr>
              <a:t> </a:t>
            </a:r>
            <a:r>
              <a:rPr lang="zh-CN" altLang="zh-CN" sz="2600" dirty="0" smtClean="0">
                <a:latin typeface="+mn-ea"/>
                <a:cs typeface="楷体"/>
              </a:rPr>
              <a:t>如果有人问我谁</a:t>
            </a:r>
            <a:r>
              <a:rPr lang="zh-CN" altLang="zh-CN" sz="2600" dirty="0">
                <a:latin typeface="+mn-ea"/>
                <a:cs typeface="楷体"/>
              </a:rPr>
              <a:t>是美国的贵族，我会毫不迟疑地回答：决不是那些没有任何纽带联系的富人，而是律师和法官这一法律职业共同体。”</a:t>
            </a:r>
            <a:endParaRPr lang="en-AU" altLang="zh-CN" sz="2600" dirty="0">
              <a:latin typeface="+mn-ea"/>
              <a:cs typeface="楷体"/>
            </a:endParaRP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600" dirty="0" smtClean="0">
                <a:latin typeface="+mn-ea"/>
              </a:rPr>
              <a:t>              </a:t>
            </a:r>
            <a:r>
              <a:rPr lang="en-US" altLang="zh-CN" sz="2600" dirty="0" smtClean="0">
                <a:latin typeface="+mn-ea"/>
                <a:cs typeface="楷体"/>
              </a:rPr>
              <a:t>         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600" dirty="0">
                <a:latin typeface="+mn-ea"/>
                <a:cs typeface="楷体"/>
              </a:rPr>
              <a:t> </a:t>
            </a:r>
            <a:r>
              <a:rPr lang="en-US" altLang="zh-CN" sz="2600" dirty="0" smtClean="0">
                <a:latin typeface="+mn-ea"/>
                <a:cs typeface="楷体"/>
              </a:rPr>
              <a:t>      </a:t>
            </a:r>
          </a:p>
          <a:p>
            <a:pPr marL="0" indent="0">
              <a:spcBef>
                <a:spcPts val="480"/>
              </a:spcBef>
              <a:buClr>
                <a:schemeClr val="tx1"/>
              </a:buClr>
              <a:buNone/>
            </a:pPr>
            <a:r>
              <a:rPr lang="en-US" altLang="zh-CN" sz="2600" dirty="0">
                <a:latin typeface="+mn-ea"/>
                <a:cs typeface="楷体"/>
              </a:rPr>
              <a:t> </a:t>
            </a:r>
            <a:r>
              <a:rPr lang="en-US" altLang="zh-CN" sz="2600" dirty="0" smtClean="0">
                <a:latin typeface="+mn-ea"/>
                <a:cs typeface="楷体"/>
              </a:rPr>
              <a:t>             </a:t>
            </a:r>
            <a:r>
              <a:rPr lang="en-US" altLang="zh-CN" sz="2600" dirty="0" smtClean="0">
                <a:latin typeface="+mn-ea"/>
                <a:cs typeface="楷体"/>
              </a:rPr>
              <a:t>       </a:t>
            </a:r>
            <a:r>
              <a:rPr lang="zh-CN" altLang="zh-CN" sz="2600" dirty="0" smtClean="0">
                <a:latin typeface="+mn-ea"/>
                <a:cs typeface="楷体"/>
              </a:rPr>
              <a:t>－</a:t>
            </a:r>
            <a:r>
              <a:rPr lang="zh-CN" altLang="en-US" sz="2600" dirty="0" smtClean="0">
                <a:latin typeface="+mn-ea"/>
                <a:cs typeface="楷体"/>
              </a:rPr>
              <a:t>－</a:t>
            </a:r>
            <a:r>
              <a:rPr lang="zh-CN" altLang="zh-CN" sz="2600" dirty="0">
                <a:latin typeface="+mn-ea"/>
              </a:rPr>
              <a:t>阿里克斯·托盖维里</a:t>
            </a:r>
            <a:r>
              <a:rPr lang="en-AU" altLang="zh-CN" sz="2600" dirty="0">
                <a:latin typeface="+mn-ea"/>
              </a:rPr>
              <a:t> </a:t>
            </a:r>
            <a:r>
              <a:rPr lang="zh-CN" altLang="zh-CN" sz="2600" dirty="0" smtClean="0">
                <a:latin typeface="+mn-ea"/>
                <a:cs typeface="楷体"/>
              </a:rPr>
              <a:t>《</a:t>
            </a:r>
            <a:r>
              <a:rPr lang="zh-CN" altLang="zh-CN" sz="2600" dirty="0">
                <a:latin typeface="+mn-ea"/>
                <a:cs typeface="楷体"/>
              </a:rPr>
              <a:t>美国的民主</a:t>
            </a:r>
            <a:r>
              <a:rPr lang="zh-CN" altLang="zh-CN" sz="2600" dirty="0">
                <a:latin typeface="+mn-ea"/>
                <a:cs typeface="楷体"/>
              </a:rPr>
              <a:t>》</a:t>
            </a:r>
            <a:r>
              <a:rPr lang="en-AU" altLang="zh-CN" sz="2600" dirty="0">
                <a:latin typeface="+mn-ea"/>
                <a:cs typeface="楷体"/>
              </a:rPr>
              <a:t> </a:t>
            </a:r>
            <a:br>
              <a:rPr lang="en-AU" altLang="zh-CN" sz="2600" dirty="0">
                <a:latin typeface="+mn-ea"/>
                <a:cs typeface="楷体"/>
              </a:rPr>
            </a:br>
            <a:endParaRPr lang="en-US" sz="2600" dirty="0" smtClean="0">
              <a:latin typeface="+mn-ea"/>
              <a:cs typeface="楷体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节省下做抉择的时间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23622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6600" dirty="0" smtClean="0">
                <a:latin typeface="Hei"/>
                <a:ea typeface="Hei"/>
                <a:cs typeface="Hei"/>
              </a:rPr>
              <a:t>专注</a:t>
            </a:r>
            <a:endParaRPr lang="en-US" sz="66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b="1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做好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背景分析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30480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时代环境</a:t>
            </a:r>
            <a:endParaRPr lang="en-US" altLang="zh-CN" sz="36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行业发展</a:t>
            </a:r>
            <a:endParaRPr lang="en-US" altLang="zh-CN" sz="36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地域特征</a:t>
            </a:r>
            <a:endParaRPr lang="en-US" altLang="zh-CN" sz="36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客户需求</a:t>
            </a:r>
            <a:endParaRPr lang="en-US" sz="36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656038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b="1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明确方向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23622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6000" dirty="0" smtClean="0">
                <a:latin typeface="Hei"/>
                <a:ea typeface="Hei"/>
                <a:cs typeface="Hei"/>
              </a:rPr>
              <a:t>自我定位</a:t>
            </a:r>
            <a:endParaRPr lang="en-US" sz="60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14356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千里之行，始于足下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23622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6000" dirty="0" smtClean="0">
                <a:latin typeface="Hei"/>
                <a:ea typeface="Hei"/>
                <a:cs typeface="Hei"/>
              </a:rPr>
              <a:t>修炼专业素质</a:t>
            </a:r>
            <a:endParaRPr lang="en-US" sz="60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01162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dirty="0" smtClean="0">
                <a:latin typeface="Hei"/>
                <a:ea typeface="Hei"/>
                <a:cs typeface="Hei"/>
              </a:rPr>
              <a:t>成长</a:t>
            </a:r>
            <a:r>
              <a:rPr lang="zh-CN" altLang="en-US" sz="4400" dirty="0" smtClean="0">
                <a:latin typeface="Hei"/>
                <a:ea typeface="Hei"/>
                <a:cs typeface="Hei"/>
              </a:rPr>
              <a:t>模式选择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28194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自我生长</a:t>
            </a:r>
            <a:endParaRPr lang="en-US" altLang="zh-CN" sz="36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借船出海</a:t>
            </a:r>
            <a:endParaRPr lang="en-US" altLang="zh-CN" sz="36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en-US" sz="3600" dirty="0" smtClean="0">
                <a:latin typeface="Hei"/>
                <a:ea typeface="Hei"/>
                <a:cs typeface="Hei"/>
              </a:rPr>
              <a:t>组建团队</a:t>
            </a:r>
            <a:endParaRPr lang="en-US" sz="36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01162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b="1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遇到困难？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381000" y="2362200"/>
            <a:ext cx="8229600" cy="32004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6000" dirty="0" smtClean="0">
                <a:latin typeface="Hei"/>
                <a:ea typeface="Hei"/>
                <a:cs typeface="Hei"/>
              </a:rPr>
              <a:t>坚定信念</a:t>
            </a:r>
            <a:endParaRPr lang="en-US" sz="60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01162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0" y="1600200"/>
            <a:ext cx="8610600" cy="1143000"/>
          </a:xfrm>
        </p:spPr>
        <p:txBody>
          <a:bodyPr>
            <a:normAutofit/>
          </a:bodyPr>
          <a:lstStyle>
            <a:extLst/>
          </a:lstStyle>
          <a:p>
            <a:pPr>
              <a:spcBef>
                <a:spcPts val="0"/>
              </a:spcBef>
            </a:pPr>
            <a:r>
              <a:rPr lang="en-US" altLang="zh-CN" sz="4000" dirty="0" smtClean="0">
                <a:latin typeface="Hei"/>
                <a:ea typeface="Hei"/>
                <a:cs typeface="Hei"/>
              </a:rPr>
              <a:t>   </a:t>
            </a:r>
            <a:r>
              <a:rPr lang="en-US" altLang="zh-CN" sz="4400" dirty="0" smtClean="0">
                <a:latin typeface="Hei"/>
                <a:ea typeface="Hei"/>
                <a:cs typeface="Hei"/>
              </a:rPr>
              <a:t> </a:t>
            </a:r>
            <a:r>
              <a:rPr lang="zh-CN" altLang="en-US" sz="4400" b="1" dirty="0" smtClean="0">
                <a:latin typeface="Hei"/>
                <a:ea typeface="Hei"/>
                <a:cs typeface="Hei"/>
              </a:rPr>
              <a:t>有没有一个行业兼具如下：</a:t>
            </a:r>
            <a:endParaRPr lang="en-US" sz="4400" b="1" i="1" dirty="0">
              <a:solidFill>
                <a:schemeClr val="tx1">
                  <a:shade val="75000"/>
                </a:schemeClr>
              </a:solidFill>
              <a:latin typeface="Hei"/>
              <a:ea typeface="Hei"/>
              <a:cs typeface="Hei"/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0" y="2951734"/>
            <a:ext cx="9144000" cy="3886200"/>
          </a:xfrm>
        </p:spPr>
        <p:txBody>
          <a:bodyPr>
            <a:normAutofit/>
          </a:bodyPr>
          <a:lstStyle>
            <a:extLst/>
          </a:lstStyle>
          <a:p>
            <a:pPr marL="347472" indent="-347472">
              <a:spcBef>
                <a:spcPts val="1152"/>
              </a:spcBef>
            </a:pPr>
            <a:r>
              <a:rPr lang="zh-CN" altLang="en-US" sz="2800" dirty="0" smtClean="0">
                <a:latin typeface="Hei"/>
                <a:ea typeface="Hei"/>
                <a:cs typeface="Hei"/>
              </a:rPr>
              <a:t>无可比拟的丰富性</a:t>
            </a:r>
            <a:endParaRPr lang="en-US" altLang="zh-CN" sz="2800" dirty="0" smtClean="0">
              <a:latin typeface="Hei"/>
              <a:ea typeface="Hei"/>
              <a:cs typeface="Hei"/>
            </a:endParaRPr>
          </a:p>
          <a:p>
            <a:pPr marL="347472" indent="-347472">
              <a:spcBef>
                <a:spcPts val="1152"/>
              </a:spcBef>
            </a:pPr>
            <a:r>
              <a:rPr lang="zh-CN" altLang="zh-CN" sz="2800" dirty="0"/>
              <a:t>不间断</a:t>
            </a:r>
            <a:r>
              <a:rPr lang="zh-CN" altLang="zh-CN" sz="2800" dirty="0" smtClean="0"/>
              <a:t>的挑战和成就感</a:t>
            </a:r>
            <a:r>
              <a:rPr lang="en-AU" altLang="zh-CN" sz="2800" dirty="0" smtClean="0"/>
              <a:t> </a:t>
            </a:r>
            <a:endParaRPr kumimoji="1" lang="zh-CN" altLang="en-US" sz="2800" dirty="0"/>
          </a:p>
          <a:p>
            <a:pPr marL="347472" indent="-347472">
              <a:spcBef>
                <a:spcPts val="1152"/>
              </a:spcBef>
            </a:pPr>
            <a:r>
              <a:rPr lang="zh-CN" altLang="zh-CN" sz="2800" dirty="0" smtClean="0"/>
              <a:t>平衡感－</a:t>
            </a:r>
            <a:r>
              <a:rPr lang="zh-CN" altLang="en-US" sz="2800" dirty="0" smtClean="0"/>
              <a:t>－</a:t>
            </a:r>
            <a:r>
              <a:rPr lang="zh-CN" altLang="zh-CN" sz="2800" dirty="0" smtClean="0"/>
              <a:t>付出和回报偏离</a:t>
            </a:r>
            <a:r>
              <a:rPr lang="zh-CN" altLang="en-US" sz="2800" dirty="0" smtClean="0"/>
              <a:t>不大</a:t>
            </a:r>
            <a:endParaRPr lang="en-US" altLang="zh-CN" sz="2800" dirty="0" smtClean="0"/>
          </a:p>
          <a:p>
            <a:pPr marL="347472" indent="-347472">
              <a:spcBef>
                <a:spcPts val="1152"/>
              </a:spcBef>
            </a:pPr>
            <a:r>
              <a:rPr lang="zh-CN" altLang="en-US" sz="2800" dirty="0" smtClean="0"/>
              <a:t>极大的</a:t>
            </a:r>
            <a:r>
              <a:rPr lang="zh-CN" altLang="zh-CN" sz="2800" dirty="0" smtClean="0"/>
              <a:t>创造性</a:t>
            </a:r>
            <a:r>
              <a:rPr lang="zh-CN" altLang="en-US" sz="2800" dirty="0" smtClean="0"/>
              <a:t>发挥空间</a:t>
            </a:r>
            <a:endParaRPr lang="en-US" altLang="zh-CN" sz="2800" dirty="0" smtClean="0"/>
          </a:p>
          <a:p>
            <a:pPr marL="347472" indent="-347472">
              <a:spcBef>
                <a:spcPts val="1152"/>
              </a:spcBef>
            </a:pPr>
            <a:r>
              <a:rPr kumimoji="1" lang="zh-CN" altLang="en-US" sz="2800" dirty="0" smtClean="0"/>
              <a:t>高度</a:t>
            </a:r>
            <a:r>
              <a:rPr kumimoji="1" lang="zh-CN" altLang="en-US" sz="2800" dirty="0" smtClean="0"/>
              <a:t>受尊重</a:t>
            </a:r>
            <a:r>
              <a:rPr kumimoji="1" lang="en-US" altLang="zh-CN" sz="2800" dirty="0" smtClean="0"/>
              <a:t>—— </a:t>
            </a:r>
            <a:r>
              <a:rPr kumimoji="1" lang="zh-CN" altLang="en-US" sz="2800" dirty="0" smtClean="0"/>
              <a:t>被需要</a:t>
            </a:r>
          </a:p>
          <a:p>
            <a:pPr marL="347472" indent="-347472" algn="l">
              <a:spcBef>
                <a:spcPts val="1152"/>
              </a:spcBef>
            </a:pPr>
            <a:endParaRPr lang="en-US" sz="3600" dirty="0">
              <a:latin typeface="Hei"/>
              <a:ea typeface="Hei"/>
              <a:cs typeface="Hei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39" y="33496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42813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知识测验节目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知识测验节目.potx</Template>
  <TotalTime>0</TotalTime>
  <Words>224</Words>
  <Application>Microsoft Macintosh PowerPoint</Application>
  <PresentationFormat>全屏显示(4:3)</PresentationFormat>
  <Paragraphs>65</Paragraphs>
  <Slides>12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知识测验节目</vt:lpstr>
      <vt:lpstr>执业感受分享</vt:lpstr>
      <vt:lpstr>      </vt:lpstr>
      <vt:lpstr>    节省下做抉择的时间</vt:lpstr>
      <vt:lpstr>    做好背景分析</vt:lpstr>
      <vt:lpstr>    明确方向</vt:lpstr>
      <vt:lpstr>    千里之行，始于足下</vt:lpstr>
      <vt:lpstr>    成长模式选择</vt:lpstr>
      <vt:lpstr>    遇到困难？</vt:lpstr>
      <vt:lpstr>    有没有一个行业兼具如下：</vt:lpstr>
      <vt:lpstr>      </vt:lpstr>
      <vt:lpstr>    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2014-10-31T07:47:23Z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