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6" r:id="rId1"/>
    <p:sldMasterId id="2147483810" r:id="rId2"/>
  </p:sldMasterIdLst>
  <p:notesMasterIdLst>
    <p:notesMasterId r:id="rId27"/>
  </p:notesMasterIdLst>
  <p:handoutMasterIdLst>
    <p:handoutMasterId r:id="rId28"/>
  </p:handoutMasterIdLst>
  <p:sldIdLst>
    <p:sldId id="1481" r:id="rId3"/>
    <p:sldId id="1482" r:id="rId4"/>
    <p:sldId id="1483" r:id="rId5"/>
    <p:sldId id="1484" r:id="rId6"/>
    <p:sldId id="1485" r:id="rId7"/>
    <p:sldId id="1486" r:id="rId8"/>
    <p:sldId id="1487" r:id="rId9"/>
    <p:sldId id="1488" r:id="rId10"/>
    <p:sldId id="1489" r:id="rId11"/>
    <p:sldId id="1490" r:id="rId12"/>
    <p:sldId id="1491" r:id="rId13"/>
    <p:sldId id="1492" r:id="rId14"/>
    <p:sldId id="1493" r:id="rId15"/>
    <p:sldId id="1494" r:id="rId16"/>
    <p:sldId id="1495" r:id="rId17"/>
    <p:sldId id="1496" r:id="rId18"/>
    <p:sldId id="1497" r:id="rId19"/>
    <p:sldId id="1498" r:id="rId20"/>
    <p:sldId id="1499" r:id="rId21"/>
    <p:sldId id="1500" r:id="rId22"/>
    <p:sldId id="1501" r:id="rId23"/>
    <p:sldId id="1504" r:id="rId24"/>
    <p:sldId id="1505" r:id="rId25"/>
    <p:sldId id="1506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S Reference Sans Serif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S Reference Sans Serif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S Reference Sans Serif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S Reference Sans Serif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S Reference Sans Serif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S Reference Sans Serif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S Reference Sans Serif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S Reference Sans Serif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S Reference Sans Serif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59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C7E7E"/>
    <a:srgbClr val="FF0101"/>
    <a:srgbClr val="FFA7A7"/>
    <a:srgbClr val="FF8989"/>
    <a:srgbClr val="EB8803"/>
    <a:srgbClr val="000000"/>
    <a:srgbClr val="C03F42"/>
    <a:srgbClr val="B17ED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5" autoAdjust="0"/>
    <p:restoredTop sz="94662" autoAdjust="0"/>
  </p:normalViewPr>
  <p:slideViewPr>
    <p:cSldViewPr>
      <p:cViewPr varScale="1">
        <p:scale>
          <a:sx n="86" d="100"/>
          <a:sy n="86" d="100"/>
        </p:scale>
        <p:origin x="114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08" y="36"/>
      </p:cViewPr>
      <p:guideLst>
        <p:guide orient="horz" pos="2259"/>
        <p:guide pos="30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收购案例  Acquisitions</c:v>
                </c:pt>
                <c:pt idx="1">
                  <c:v>主动申报案例 Notifications</c:v>
                </c:pt>
                <c:pt idx="2">
                  <c:v>被调查案例 Investigations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14750</c:v>
                </c:pt>
                <c:pt idx="1">
                  <c:v>2155</c:v>
                </c:pt>
                <c:pt idx="2">
                  <c:v>121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9718544"/>
        <c:axId val="439716584"/>
        <c:axId val="0"/>
      </c:bar3DChart>
      <c:catAx>
        <c:axId val="43971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39716584"/>
        <c:crosses val="autoZero"/>
        <c:auto val="1"/>
        <c:lblAlgn val="ctr"/>
        <c:lblOffset val="100"/>
        <c:noMultiLvlLbl val="0"/>
      </c:catAx>
      <c:valAx>
        <c:axId val="43971658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43971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4632C-B8F1-47CD-B147-5A01E225F6F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722C3C-2197-4A17-AE32-43BBDBB96AFE}">
      <dgm:prSet phldrT="[Text]" custT="1"/>
      <dgm:spPr/>
      <dgm:t>
        <a:bodyPr/>
        <a:lstStyle/>
        <a:p>
          <a:endParaRPr lang="en-US" sz="1600" b="1" dirty="0">
            <a:solidFill>
              <a:srgbClr val="0033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01394C-7512-4113-9270-CD6A0D9F8A78}" type="parTrans" cxnId="{1CD133B3-2C4C-4ECA-B55D-92130BA06EFD}">
      <dgm:prSet/>
      <dgm:spPr/>
      <dgm:t>
        <a:bodyPr/>
        <a:lstStyle/>
        <a:p>
          <a:endParaRPr lang="en-US"/>
        </a:p>
      </dgm:t>
    </dgm:pt>
    <dgm:pt modelId="{7ED60A74-7C3E-48FB-8FD9-A949C6D5D089}" type="sibTrans" cxnId="{1CD133B3-2C4C-4ECA-B55D-92130BA06EFD}">
      <dgm:prSet/>
      <dgm:spPr/>
      <dgm:t>
        <a:bodyPr/>
        <a:lstStyle/>
        <a:p>
          <a:endParaRPr lang="en-US"/>
        </a:p>
      </dgm:t>
    </dgm:pt>
    <dgm:pt modelId="{2794DD60-F331-470A-83B9-8929B5C13A4E}" type="pres">
      <dgm:prSet presAssocID="{3534632C-B8F1-47CD-B147-5A01E225F6F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A11302-ED37-4756-BA90-CFB33E5EAF7F}" type="pres">
      <dgm:prSet presAssocID="{3534632C-B8F1-47CD-B147-5A01E225F6F2}" presName="comp1" presStyleCnt="0"/>
      <dgm:spPr/>
    </dgm:pt>
    <dgm:pt modelId="{D1E5C321-B553-4FF3-B97F-7E2E6BEE3AD6}" type="pres">
      <dgm:prSet presAssocID="{3534632C-B8F1-47CD-B147-5A01E225F6F2}" presName="circle1" presStyleLbl="node1" presStyleIdx="0" presStyleCnt="1" custScaleX="112500" custLinFactNeighborX="-20625"/>
      <dgm:spPr/>
      <dgm:t>
        <a:bodyPr/>
        <a:lstStyle/>
        <a:p>
          <a:endParaRPr lang="en-US"/>
        </a:p>
      </dgm:t>
    </dgm:pt>
    <dgm:pt modelId="{64700E7B-8C16-4364-8E25-BB6174DD5ED8}" type="pres">
      <dgm:prSet presAssocID="{3534632C-B8F1-47CD-B147-5A01E225F6F2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73BC7-98CF-42AC-BBD6-35864163DA99}" type="presOf" srcId="{3534632C-B8F1-47CD-B147-5A01E225F6F2}" destId="{2794DD60-F331-470A-83B9-8929B5C13A4E}" srcOrd="0" destOrd="0" presId="urn:microsoft.com/office/officeart/2005/8/layout/venn2"/>
    <dgm:cxn modelId="{1CD133B3-2C4C-4ECA-B55D-92130BA06EFD}" srcId="{3534632C-B8F1-47CD-B147-5A01E225F6F2}" destId="{15722C3C-2197-4A17-AE32-43BBDBB96AFE}" srcOrd="0" destOrd="0" parTransId="{B601394C-7512-4113-9270-CD6A0D9F8A78}" sibTransId="{7ED60A74-7C3E-48FB-8FD9-A949C6D5D089}"/>
    <dgm:cxn modelId="{815B3B2C-3342-49F3-9B89-52D23C4AEE32}" type="presOf" srcId="{15722C3C-2197-4A17-AE32-43BBDBB96AFE}" destId="{64700E7B-8C16-4364-8E25-BB6174DD5ED8}" srcOrd="1" destOrd="0" presId="urn:microsoft.com/office/officeart/2005/8/layout/venn2"/>
    <dgm:cxn modelId="{39A98356-469F-4A24-8317-0A8EF5D2FF68}" type="presOf" srcId="{15722C3C-2197-4A17-AE32-43BBDBB96AFE}" destId="{D1E5C321-B553-4FF3-B97F-7E2E6BEE3AD6}" srcOrd="0" destOrd="0" presId="urn:microsoft.com/office/officeart/2005/8/layout/venn2"/>
    <dgm:cxn modelId="{BC9F4B72-5DA3-4880-92A6-34A5BCB4C915}" type="presParOf" srcId="{2794DD60-F331-470A-83B9-8929B5C13A4E}" destId="{44A11302-ED37-4756-BA90-CFB33E5EAF7F}" srcOrd="0" destOrd="0" presId="urn:microsoft.com/office/officeart/2005/8/layout/venn2"/>
    <dgm:cxn modelId="{A3CA4014-31A0-4145-8D4A-D2A7DFB05009}" type="presParOf" srcId="{44A11302-ED37-4756-BA90-CFB33E5EAF7F}" destId="{D1E5C321-B553-4FF3-B97F-7E2E6BEE3AD6}" srcOrd="0" destOrd="0" presId="urn:microsoft.com/office/officeart/2005/8/layout/venn2"/>
    <dgm:cxn modelId="{F595C49C-2E3A-4CD7-BD8B-95D46092AB3E}" type="presParOf" srcId="{44A11302-ED37-4756-BA90-CFB33E5EAF7F}" destId="{64700E7B-8C16-4364-8E25-BB6174DD5ED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-1588"/>
            <a:ext cx="3170238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2986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6" y="-1588"/>
            <a:ext cx="3170237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2986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11860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2986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© Law Firm of  Mark Merric, LLC 2004-2013, All Rights Reserved</a:t>
            </a: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6" y="9118603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2986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368C57C8-4C0B-4C1E-A54B-339AD8D921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97038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-1588"/>
            <a:ext cx="3170238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2986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-1588"/>
            <a:ext cx="3170237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29867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51722" y="8725110"/>
            <a:ext cx="413467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29867">
              <a:defRPr sz="1000" i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© Law Firm of  Mark Merric, LLC 2004-2013, All Rights Reserved</a:t>
            </a:r>
            <a:endParaRPr lang="en-US" altLang="zh-CN" dirty="0"/>
          </a:p>
        </p:txBody>
      </p:sp>
      <p:sp>
        <p:nvSpPr>
          <p:cNvPr id="69637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68349" y="8786344"/>
            <a:ext cx="954157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FEDA22-C521-430C-8649-38BFD8A3E7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26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7.bin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8.bin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9.bin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oleObject10.bin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11.bin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12.bin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3.doc"/><Relationship Id="rId4" Type="http://schemas.openxmlformats.org/officeDocument/2006/relationships/oleObject" Target="../embeddings/oleObject13.bin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4.doc"/><Relationship Id="rId4" Type="http://schemas.openxmlformats.org/officeDocument/2006/relationships/oleObject" Target="../embeddings/oleObject14.bin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5.doc"/><Relationship Id="rId4" Type="http://schemas.openxmlformats.org/officeDocument/2006/relationships/oleObject" Target="../embeddings/oleObject15.bin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471488"/>
            <a:ext cx="4800600" cy="3600450"/>
          </a:xfrm>
          <a:ln/>
        </p:spPr>
      </p:sp>
      <p:graphicFrame>
        <p:nvGraphicFramePr>
          <p:cNvPr id="389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084538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945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37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3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61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3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85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2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8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33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27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57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78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281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05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70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29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80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53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393700"/>
            <a:ext cx="4800600" cy="3600450"/>
          </a:xfrm>
          <a:ln cap="flat"/>
        </p:spPr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9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77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59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01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8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314325"/>
            <a:ext cx="4800600" cy="3600450"/>
          </a:xfrm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473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64706" y="8925706"/>
            <a:ext cx="3170583" cy="478748"/>
          </a:xfrm>
        </p:spPr>
        <p:txBody>
          <a:bodyPr/>
          <a:lstStyle/>
          <a:p>
            <a:r>
              <a:rPr lang="en-US" dirty="0" smtClean="0"/>
              <a:t>Mark Merric 2012-2013,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29809" y="8965055"/>
            <a:ext cx="1421296" cy="478748"/>
          </a:xfrm>
        </p:spPr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3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497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6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314325"/>
            <a:ext cx="4800600" cy="3600450"/>
          </a:xfrm>
        </p:spPr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64706" y="8925706"/>
            <a:ext cx="3170583" cy="478748"/>
          </a:xfrm>
        </p:spPr>
        <p:txBody>
          <a:bodyPr/>
          <a:lstStyle/>
          <a:p>
            <a:r>
              <a:rPr lang="en-US" dirty="0" smtClean="0"/>
              <a:t>Mark Merric 2012-2013,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929809" y="8965055"/>
            <a:ext cx="1421296" cy="478748"/>
          </a:xfrm>
        </p:spPr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8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3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30238"/>
            <a:ext cx="4800600" cy="3600450"/>
          </a:xfrm>
          <a:ln cap="flat"/>
        </p:spPr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393700"/>
            <a:ext cx="4800600" cy="3600450"/>
          </a:xfrm>
          <a:ln cap="flat"/>
        </p:spPr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4" y="4561227"/>
            <a:ext cx="5850835" cy="4320213"/>
          </a:xfrm>
          <a:prstGeom prst="rect">
            <a:avLst/>
          </a:prstGeom>
        </p:spPr>
        <p:txBody>
          <a:bodyPr lIns="94837" tIns="47418" rIns="94837" bIns="47418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Law Firm of  Mark Merric, LLC 2004-2013, All Rights Reserved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EDA22-C521-430C-8649-38BFD8A3E7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0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49214"/>
              </p:ext>
            </p:extLst>
          </p:nvPr>
        </p:nvGraphicFramePr>
        <p:xfrm>
          <a:off x="1391480" y="4426784"/>
          <a:ext cx="4482548" cy="49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13" name="Document" r:id="rId5" imgW="4957476" imgH="5521401" progId="Word.Document.8">
                  <p:embed/>
                </p:oleObj>
              </mc:Choice>
              <mc:Fallback>
                <p:oleObj name="Document" r:id="rId5" imgW="4957476" imgH="55214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80" y="4426784"/>
                        <a:ext cx="4482548" cy="49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Mark Merric 2012-2013,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BEE6C9-AFBB-4789-A5E0-B11AA2D8F11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3AD6-B529-42C1-8B7F-5B8012CB10C8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3727B-65A6-44E4-8CCC-1D39C2B08494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08CE2-017F-41E1-90CC-893B46A46D73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E1DB287-4268-44F5-8C59-13F713AEBB3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CB342-BFCC-4575-8267-AC91718293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914400"/>
          </a:xfrm>
        </p:spPr>
        <p:txBody>
          <a:bodyPr/>
          <a:lstStyle>
            <a:lvl1pPr>
              <a:defRPr b="1">
                <a:solidFill>
                  <a:srgbClr val="FFC514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6CAEDD-2049-4ED9-9669-448482DF496A}" type="datetimeFigureOut">
              <a:rPr lang="en-US"/>
              <a:pPr>
                <a:defRPr/>
              </a:pPr>
              <a:t>10/21/2014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F681EF-6351-4846-BA70-6E8BBEFF0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30FE8-B381-43B5-97FC-1203A027B1D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914400"/>
          </a:xfrm>
        </p:spPr>
        <p:txBody>
          <a:bodyPr/>
          <a:lstStyle>
            <a:lvl1pPr>
              <a:defRPr b="1">
                <a:solidFill>
                  <a:srgbClr val="FFC514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Mark Merric 2012-2013, All Rights Reserved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F681EF-6351-4846-BA70-6E8BBEFF0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BFDA9-6DAE-4D34-8548-399887D8E444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F403-1711-445A-BA34-BADF68FA408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AE51-4A2D-4344-89B7-BD6BBB5CD3D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73CE4-FA5C-4377-AEE1-7B7CEB5D8873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30FE8-B381-43B5-97FC-1203A027B1D0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82885-18E3-4AF9-BBF9-764BE3C7F5EB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4087D-982E-4CDC-80CB-3152C8AFD8A9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ABDD9-3718-4AB7-B53E-96B6C38076B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bg1"/>
            </a:gs>
            <a:gs pos="68000">
              <a:schemeClr val="tx2">
                <a:lumMod val="25000"/>
              </a:schemeClr>
            </a:gs>
            <a:gs pos="98000">
              <a:schemeClr val="accent5">
                <a:lumMod val="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51E670C-B973-4009-885A-7D955E0883D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">
              <a:schemeClr val="bg1"/>
            </a:gs>
            <a:gs pos="68000">
              <a:schemeClr val="tx2">
                <a:lumMod val="25000"/>
              </a:schemeClr>
            </a:gs>
            <a:gs pos="98000">
              <a:schemeClr val="accent5">
                <a:lumMod val="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4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430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  <a:extLst/>
          </a:lstStyle>
          <a:p>
            <a:pPr>
              <a:defRPr/>
            </a:pPr>
            <a:fld id="{4F29C9CB-DFE1-42CD-AF2A-19C336460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spc="-100">
          <a:solidFill>
            <a:srgbClr val="FFC514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C514"/>
          </a:solidFill>
          <a:latin typeface="Arial" charset="0"/>
          <a:cs typeface="Arial" charset="0"/>
        </a:defRPr>
      </a:lvl9pPr>
      <a:extLst/>
    </p:titleStyle>
    <p:bodyStyle>
      <a:lvl1pPr marL="501650" indent="-501650" algn="l" rtl="0" eaLnBrk="1" fontAlgn="base" hangingPunct="1">
        <a:spcBef>
          <a:spcPts val="700"/>
        </a:spcBef>
        <a:spcAft>
          <a:spcPts val="1200"/>
        </a:spcAft>
        <a:buClr>
          <a:srgbClr val="FFC514"/>
        </a:buClr>
        <a:buSzPct val="95000"/>
        <a:buFont typeface="Wingdings" pitchFamily="2" charset="2"/>
        <a:buChar char="Ø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14400" indent="-365125" algn="l" rtl="0" eaLnBrk="1" fontAlgn="base" hangingPunct="1">
        <a:spcBef>
          <a:spcPct val="20000"/>
        </a:spcBef>
        <a:spcAft>
          <a:spcPct val="0"/>
        </a:spcAft>
        <a:buClr>
          <a:srgbClr val="D6ECFF"/>
        </a:buClr>
        <a:buSzPct val="90000"/>
        <a:buFont typeface="Wingdings" pitchFamily="2" charset="2"/>
        <a:buChar char="ü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79525" indent="-365125" algn="l" rtl="0" eaLnBrk="1" fontAlgn="base" hangingPunct="1">
        <a:spcBef>
          <a:spcPct val="20000"/>
        </a:spcBef>
        <a:spcAft>
          <a:spcPts val="600"/>
        </a:spcAft>
        <a:buClr>
          <a:srgbClr val="FFFF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153650"/>
            <a:ext cx="868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FFC514"/>
                </a:solidFill>
                <a:latin typeface="+mn-ea"/>
                <a:cs typeface="Times New Roman" pitchFamily="18" charset="0"/>
              </a:rPr>
              <a:t>VI.</a:t>
            </a:r>
            <a:r>
              <a:rPr lang="zh-CN" altLang="en-US" sz="4400" dirty="0" smtClean="0">
                <a:solidFill>
                  <a:srgbClr val="FFC514"/>
                </a:solidFill>
                <a:latin typeface="+mn-ea"/>
                <a:cs typeface="Times New Roman" pitchFamily="18" charset="0"/>
              </a:rPr>
              <a:t>中</a:t>
            </a:r>
            <a:r>
              <a:rPr lang="zh-CN" altLang="en-US" sz="4400" dirty="0">
                <a:solidFill>
                  <a:srgbClr val="FFC514"/>
                </a:solidFill>
                <a:latin typeface="+mn-ea"/>
                <a:cs typeface="Times New Roman" pitchFamily="18" charset="0"/>
              </a:rPr>
              <a:t>国公</a:t>
            </a:r>
            <a:r>
              <a:rPr lang="zh-CN" altLang="en-US" sz="4400" dirty="0" smtClean="0">
                <a:solidFill>
                  <a:srgbClr val="FFC514"/>
                </a:solidFill>
                <a:latin typeface="+mn-ea"/>
                <a:cs typeface="Times New Roman" pitchFamily="18" charset="0"/>
              </a:rPr>
              <a:t>民购买美国</a:t>
            </a:r>
            <a:r>
              <a:rPr lang="zh-CN" altLang="en-US" sz="4400" dirty="0">
                <a:solidFill>
                  <a:srgbClr val="FFC514"/>
                </a:solidFill>
                <a:latin typeface="+mn-ea"/>
                <a:cs typeface="Times New Roman" pitchFamily="18" charset="0"/>
              </a:rPr>
              <a:t>矿</a:t>
            </a:r>
            <a:r>
              <a:rPr lang="zh-CN" altLang="en-US" sz="4400" dirty="0" smtClean="0">
                <a:solidFill>
                  <a:srgbClr val="FFC514"/>
                </a:solidFill>
                <a:latin typeface="+mn-ea"/>
                <a:cs typeface="Times New Roman" pitchFamily="18" charset="0"/>
              </a:rPr>
              <a:t>业权益</a:t>
            </a:r>
            <a:endParaRPr lang="en-US" altLang="zh-CN" sz="4400" dirty="0" smtClean="0">
              <a:solidFill>
                <a:srgbClr val="FFC514"/>
              </a:solidFill>
              <a:latin typeface="+mn-ea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VI. Chinese Person Buying </a:t>
            </a: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US Mineral Interests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308937"/>
            <a:ext cx="8153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accent3"/>
                </a:solidFill>
                <a:latin typeface="+mn-ea"/>
              </a:rPr>
              <a:t>中国企业真的不能够购买美国矿业权益吗？</a:t>
            </a:r>
            <a:endParaRPr lang="en-US" sz="3200" dirty="0" smtClean="0">
              <a:solidFill>
                <a:schemeClr val="accent3"/>
              </a:solidFill>
              <a:latin typeface="+mn-ea"/>
            </a:endParaRP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Chinese firm cannot buy U.S. mineral interests?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6746"/>
            <a:ext cx="2743200" cy="1830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3736" y="26327"/>
            <a:ext cx="2220264" cy="3326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6952" y="1169326"/>
            <a:ext cx="2555697" cy="1916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86" y="1050384"/>
            <a:ext cx="2441448" cy="18257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19752"/>
            <a:ext cx="2108198" cy="15811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9" b="59434"/>
          <a:stretch/>
        </p:blipFill>
        <p:spPr>
          <a:xfrm>
            <a:off x="4075386" y="4319752"/>
            <a:ext cx="1639614" cy="1525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3621" r="30041"/>
          <a:stretch/>
        </p:blipFill>
        <p:spPr>
          <a:xfrm>
            <a:off x="6705600" y="3902169"/>
            <a:ext cx="1537855" cy="24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231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800" y="2286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C514"/>
                </a:solidFill>
                <a:cs typeface="Times New Roman" pitchFamily="18" charset="0"/>
              </a:rPr>
              <a:t>  易被美</a:t>
            </a:r>
            <a:r>
              <a:rPr lang="zh-CN" altLang="en-US" sz="4400" dirty="0">
                <a:solidFill>
                  <a:srgbClr val="FFC514"/>
                </a:solidFill>
                <a:cs typeface="Times New Roman" pitchFamily="18" charset="0"/>
              </a:rPr>
              <a:t>国</a:t>
            </a:r>
            <a:r>
              <a:rPr lang="zh-CN" altLang="en-US" sz="4400" dirty="0" smtClean="0">
                <a:solidFill>
                  <a:srgbClr val="FFC514"/>
                </a:solidFill>
                <a:cs typeface="Times New Roman" pitchFamily="18" charset="0"/>
              </a:rPr>
              <a:t>外商投</a:t>
            </a:r>
            <a:r>
              <a:rPr lang="zh-CN" altLang="en-US" sz="4400" dirty="0">
                <a:solidFill>
                  <a:srgbClr val="FFC514"/>
                </a:solidFill>
                <a:cs typeface="Times New Roman" pitchFamily="18" charset="0"/>
              </a:rPr>
              <a:t>资委员</a:t>
            </a:r>
            <a:r>
              <a:rPr lang="zh-CN" altLang="en-US" sz="4400" dirty="0" smtClean="0">
                <a:solidFill>
                  <a:srgbClr val="FFC514"/>
                </a:solidFill>
                <a:cs typeface="Times New Roman" pitchFamily="18" charset="0"/>
              </a:rPr>
              <a:t>会否决的领域</a:t>
            </a:r>
            <a:endParaRPr lang="en-US" altLang="zh-CN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CFIUS Probably Would Deny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3400" y="57912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600" kern="0" dirty="0" smtClean="0">
                <a:solidFill>
                  <a:srgbClr val="FFFF00"/>
                </a:solidFill>
                <a:ea typeface="宋体" pitchFamily="2" charset="-122"/>
              </a:rPr>
              <a:t>靠近军事基地的投资  </a:t>
            </a:r>
            <a:r>
              <a:rPr lang="zh-CN" altLang="en-US" sz="2800" kern="0" dirty="0" smtClean="0">
                <a:solidFill>
                  <a:srgbClr val="FFFF00"/>
                </a:solidFill>
                <a:ea typeface="宋体" pitchFamily="2" charset="-122"/>
              </a:rPr>
              <a:t> </a:t>
            </a:r>
            <a:r>
              <a:rPr lang="en-US" altLang="zh-CN" sz="2400" b="0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Close to a Military Base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endParaRPr lang="en-US" altLang="zh-CN" sz="400" b="0" kern="0" dirty="0" smtClean="0">
              <a:ea typeface="宋体" pitchFamily="2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7538" y="2362201"/>
            <a:ext cx="8001000" cy="3352799"/>
            <a:chOff x="527538" y="2362201"/>
            <a:chExt cx="8001000" cy="3352799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527538" y="5291196"/>
              <a:ext cx="8001000" cy="423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514350" indent="-514350">
                <a:spcBef>
                  <a:spcPts val="0"/>
                </a:spcBef>
                <a:spcAft>
                  <a:spcPts val="600"/>
                </a:spcAft>
                <a:buClr>
                  <a:schemeClr val="hlink"/>
                </a:buClr>
                <a:buSzPct val="90000"/>
                <a:buFont typeface="Wingdings" pitchFamily="2" charset="2"/>
                <a:buChar char="Ø"/>
                <a:defRPr/>
              </a:pPr>
              <a:r>
                <a:rPr lang="zh-CN" altLang="en-US" sz="2600" kern="0" dirty="0" smtClean="0">
                  <a:solidFill>
                    <a:srgbClr val="FFFF00"/>
                  </a:solidFill>
                  <a:ea typeface="宋体" pitchFamily="2" charset="-122"/>
                </a:rPr>
                <a:t>稀土金属</a:t>
              </a:r>
              <a:r>
                <a:rPr lang="zh-CN" altLang="en-US" sz="2800" kern="0" dirty="0" smtClean="0">
                  <a:solidFill>
                    <a:srgbClr val="FFFF00"/>
                  </a:solidFill>
                  <a:ea typeface="宋体" pitchFamily="2" charset="-122"/>
                </a:rPr>
                <a:t>   </a:t>
              </a:r>
              <a:r>
                <a:rPr lang="en-US" altLang="zh-CN" sz="2400" b="0" kern="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Rare Earth Metals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796145" y="2362201"/>
              <a:ext cx="1614055" cy="2815093"/>
              <a:chOff x="3796145" y="2362201"/>
              <a:chExt cx="1614055" cy="281509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72" t="13621" r="30041"/>
              <a:stretch/>
            </p:blipFill>
            <p:spPr>
              <a:xfrm>
                <a:off x="3796145" y="2362201"/>
                <a:ext cx="1537855" cy="2152649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810000" y="4572000"/>
                <a:ext cx="1600200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CN" altLang="en-US" sz="2400" dirty="0" smtClean="0">
                    <a:solidFill>
                      <a:srgbClr val="FFFF00"/>
                    </a:solidFill>
                  </a:rPr>
                  <a:t>萤石</a:t>
                </a:r>
                <a:endParaRPr lang="en-US" sz="2400" dirty="0" smtClean="0">
                  <a:solidFill>
                    <a:srgbClr val="FFFF00"/>
                  </a:solidFill>
                </a:endParaRPr>
              </a:p>
              <a:p>
                <a:pPr algn="ctr">
                  <a:lnSpc>
                    <a:spcPts val="2000"/>
                  </a:lnSpc>
                </a:pPr>
                <a:r>
                  <a:rPr lang="en-US" sz="2200" b="0" dirty="0" smtClean="0">
                    <a:latin typeface="Times New Roman" pitchFamily="18" charset="0"/>
                    <a:cs typeface="Times New Roman" pitchFamily="18" charset="0"/>
                  </a:rPr>
                  <a:t>Fluorite</a:t>
                </a:r>
                <a:endParaRPr lang="en-US" sz="22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23157" y="2362200"/>
            <a:ext cx="2724011" cy="2867134"/>
            <a:chOff x="5923157" y="2362200"/>
            <a:chExt cx="2724011" cy="28671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157" y="2362200"/>
              <a:ext cx="2724011" cy="21526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324600" y="4495800"/>
              <a:ext cx="2057400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2400" dirty="0" smtClean="0">
                  <a:solidFill>
                    <a:srgbClr val="FFFF00"/>
                  </a:solidFill>
                </a:rPr>
                <a:t>钯</a:t>
              </a:r>
              <a:endParaRPr lang="en-US" altLang="zh-CN" sz="2400" dirty="0" smtClean="0">
                <a:solidFill>
                  <a:srgbClr val="FFFF00"/>
                </a:solidFill>
              </a:endParaRPr>
            </a:p>
            <a:p>
              <a:pPr algn="ctr">
                <a:lnSpc>
                  <a:spcPts val="2500"/>
                </a:lnSpc>
              </a:pPr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</a:rPr>
                <a:t>Palladium</a:t>
              </a:r>
              <a:endParaRPr lang="en-US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2362200"/>
            <a:ext cx="2455789" cy="2819400"/>
            <a:chOff x="609600" y="2362200"/>
            <a:chExt cx="2455789" cy="2819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362200"/>
              <a:ext cx="1571092" cy="2133600"/>
            </a:xfrm>
            <a:prstGeom prst="rect">
              <a:avLst/>
            </a:prstGeom>
          </p:spPr>
        </p:pic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609600" y="4572000"/>
              <a:ext cx="245578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90000"/>
                <a:defRPr/>
              </a:pPr>
              <a:r>
                <a:rPr lang="zh-CN" altLang="en-US" sz="2400" dirty="0">
                  <a:solidFill>
                    <a:srgbClr val="FFFF00"/>
                  </a:solidFill>
                </a:rPr>
                <a:t>铀</a:t>
              </a:r>
              <a:endParaRPr lang="en-US" altLang="zh-CN" sz="2400" dirty="0">
                <a:solidFill>
                  <a:srgbClr val="FFFF00"/>
                </a:solidFill>
              </a:endParaRPr>
            </a:p>
            <a:p>
              <a:pPr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90000"/>
                <a:defRPr/>
              </a:pPr>
              <a:r>
                <a:rPr lang="en-US" altLang="zh-CN" sz="2200" b="0" dirty="0" smtClean="0">
                  <a:latin typeface="Times New Roman" pitchFamily="18" charset="0"/>
                  <a:cs typeface="Times New Roman" pitchFamily="18" charset="0"/>
                </a:rPr>
                <a:t>Uranium</a:t>
              </a:r>
              <a:endParaRPr lang="en-US" altLang="zh-CN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556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6858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/>
            <a:r>
              <a:rPr lang="zh-CN" altLang="en-US" sz="4400" dirty="0" smtClean="0">
                <a:latin typeface="+mn-ea"/>
                <a:ea typeface="+mn-ea"/>
              </a:rPr>
              <a:t>如何投资</a:t>
            </a:r>
            <a:r>
              <a:rPr lang="en-US" altLang="zh-CN" sz="4400" dirty="0" smtClean="0">
                <a:latin typeface="+mn-ea"/>
                <a:ea typeface="+mn-ea"/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Invest?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07484566"/>
              </p:ext>
            </p:extLst>
          </p:nvPr>
        </p:nvGraphicFramePr>
        <p:xfrm>
          <a:off x="762000" y="2012271"/>
          <a:ext cx="6324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2443404"/>
            <a:ext cx="3657600" cy="16517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zh-CN" altLang="en-US" sz="2400" dirty="0" smtClean="0">
                <a:ln w="5080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外资投资的通过率高达</a:t>
            </a:r>
            <a:r>
              <a:rPr lang="en-US" altLang="zh-CN" sz="2400" dirty="0" smtClean="0">
                <a:ln w="5080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99.9%</a:t>
            </a:r>
          </a:p>
          <a:p>
            <a:pPr lvl="0" algn="ctr">
              <a:lnSpc>
                <a:spcPts val="2000"/>
              </a:lnSpc>
            </a:pPr>
            <a:r>
              <a:rPr lang="en-US" altLang="zh-CN" sz="2000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99.9</a:t>
            </a:r>
            <a:r>
              <a:rPr lang="en-US" altLang="zh-CN" sz="2000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of Foreign Acquisitions are not stopped by CFIUS</a:t>
            </a:r>
            <a:endParaRPr lang="en-US" sz="2000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876800" y="4236879"/>
            <a:ext cx="773763" cy="1477198"/>
          </a:xfrm>
          <a:prstGeom prst="chevron">
            <a:avLst>
              <a:gd name="adj" fmla="val 62310"/>
            </a:avLst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Chevron 13"/>
          <p:cNvSpPr/>
          <p:nvPr/>
        </p:nvSpPr>
        <p:spPr>
          <a:xfrm>
            <a:off x="5574403" y="4236879"/>
            <a:ext cx="773763" cy="1477198"/>
          </a:xfrm>
          <a:prstGeom prst="chevron">
            <a:avLst>
              <a:gd name="adj" fmla="val 6231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6489044" y="4114800"/>
            <a:ext cx="2068450" cy="1793724"/>
            <a:chOff x="4865749" y="250216"/>
            <a:chExt cx="2068450" cy="179372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4865749" y="250216"/>
              <a:ext cx="2068450" cy="179372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6"/>
            <p:cNvSpPr/>
            <p:nvPr/>
          </p:nvSpPr>
          <p:spPr>
            <a:xfrm>
              <a:off x="5168666" y="512901"/>
              <a:ext cx="1666240" cy="12683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kern="12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zh-CN" altLang="en-US" sz="2400" dirty="0">
                  <a:ln w="11430"/>
                  <a:solidFill>
                    <a:srgbClr val="0033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问题是如何投资呢？</a:t>
              </a:r>
              <a:r>
                <a:rPr lang="en-US" sz="1600" b="1" kern="1200" dirty="0" smtClean="0">
                  <a:latin typeface="Times New Roman" pitchFamily="18" charset="0"/>
                  <a:cs typeface="Times New Roman" pitchFamily="18" charset="0"/>
                </a:rPr>
                <a:t>Then How Does a Chinese Company Invest</a:t>
              </a:r>
              <a:endParaRPr lang="en-US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Flowchart: Connector 18"/>
          <p:cNvSpPr/>
          <p:nvPr/>
        </p:nvSpPr>
        <p:spPr>
          <a:xfrm>
            <a:off x="2133600" y="5210125"/>
            <a:ext cx="228600" cy="190500"/>
          </a:xfrm>
          <a:prstGeom prst="flowChartConnector">
            <a:avLst/>
          </a:prstGeom>
          <a:solidFill>
            <a:srgbClr val="F40C1D"/>
          </a:solid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4080808"/>
            <a:ext cx="2356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如果避免稀土元素矿物和军事基地</a:t>
            </a:r>
            <a:r>
              <a:rPr lang="zh-CN" altLang="en-US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，失</a:t>
            </a:r>
            <a:r>
              <a:rPr lang="zh-CN" altLang="en-US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败率小于</a:t>
            </a:r>
            <a:r>
              <a:rPr lang="en-US" altLang="zh-CN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0.1%</a:t>
            </a:r>
            <a:endParaRPr lang="en-US" altLang="zh-CN" dirty="0" smtClean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6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0.1% Denial if Not Rare Earth Minerals &amp; U.S. Military Base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29140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C514"/>
                </a:solidFill>
                <a:cs typeface="Times New Roman" pitchFamily="18" charset="0"/>
              </a:rPr>
              <a:t>三种拥有方</a:t>
            </a:r>
            <a:r>
              <a:rPr lang="zh-CN" altLang="en-US" sz="4000" b="1" dirty="0" smtClean="0">
                <a:solidFill>
                  <a:srgbClr val="FFC514"/>
                </a:solidFill>
                <a:cs typeface="Times New Roman" pitchFamily="18" charset="0"/>
              </a:rPr>
              <a:t>式</a:t>
            </a:r>
            <a:endParaRPr lang="en-US" sz="4000" b="1" dirty="0" smtClean="0">
              <a:solidFill>
                <a:srgbClr val="FFC514"/>
              </a:solidFill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Three Types of Ownership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6200" y="4495800"/>
            <a:ext cx="3390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zh-CN" altLang="en-US" sz="2400" kern="0" dirty="0" smtClean="0">
                <a:solidFill>
                  <a:schemeClr val="accent3"/>
                </a:solidFill>
                <a:ea typeface="宋体" pitchFamily="2" charset="-122"/>
              </a:rPr>
              <a:t>私人所有</a:t>
            </a:r>
            <a:endParaRPr lang="en-US" altLang="zh-CN" sz="2400" kern="0" dirty="0">
              <a:solidFill>
                <a:schemeClr val="accent3"/>
              </a:solidFill>
              <a:ea typeface="宋体" pitchFamily="2" charset="-122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2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Privately Owned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2743200" cy="20574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81400" y="4495800"/>
            <a:ext cx="2095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zh-CN" altLang="en-US" sz="2400" kern="0" dirty="0" smtClean="0">
                <a:solidFill>
                  <a:schemeClr val="accent3"/>
                </a:solidFill>
                <a:ea typeface="宋体" pitchFamily="2" charset="-122"/>
              </a:rPr>
              <a:t>州政府所有</a:t>
            </a:r>
            <a:endParaRPr lang="en-US" altLang="zh-CN" sz="2400" kern="0" dirty="0" smtClean="0">
              <a:solidFill>
                <a:schemeClr val="accent3"/>
              </a:solidFill>
              <a:ea typeface="宋体" pitchFamily="2" charset="-122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2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State Owned</a:t>
            </a:r>
            <a:endParaRPr lang="en-US" altLang="zh-CN" sz="2200" kern="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24600" y="4495800"/>
            <a:ext cx="2286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zh-CN" altLang="en-US" sz="2400" kern="0" dirty="0" smtClean="0">
                <a:solidFill>
                  <a:schemeClr val="accent3"/>
                </a:solidFill>
                <a:ea typeface="宋体" pitchFamily="2" charset="-122"/>
              </a:rPr>
              <a:t>联邦政府所有</a:t>
            </a:r>
            <a:endParaRPr lang="en-US" altLang="zh-CN" sz="2400" kern="0" dirty="0" smtClean="0">
              <a:solidFill>
                <a:schemeClr val="accent3"/>
              </a:solidFill>
              <a:ea typeface="宋体" pitchFamily="2" charset="-122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2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Federally Owned</a:t>
            </a:r>
            <a:endParaRPr lang="en-US" altLang="zh-CN" sz="2200" kern="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362200"/>
            <a:ext cx="2362200" cy="154487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96000" y="2327564"/>
            <a:ext cx="2642635" cy="1752600"/>
            <a:chOff x="6096000" y="2327564"/>
            <a:chExt cx="2642635" cy="1752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80" r="12109" b="67778"/>
            <a:stretch/>
          </p:blipFill>
          <p:spPr>
            <a:xfrm>
              <a:off x="6096000" y="2327564"/>
              <a:ext cx="2642635" cy="1752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916" y="2706279"/>
              <a:ext cx="1082802" cy="72271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410199" y="5786735"/>
            <a:ext cx="137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3"/>
                </a:solidFill>
              </a:rPr>
              <a:t>  租赁</a:t>
            </a:r>
            <a:r>
              <a:rPr lang="zh-CN" altLang="en-US" sz="2400" dirty="0" smtClean="0"/>
              <a:t>  </a:t>
            </a:r>
            <a:r>
              <a:rPr lang="en-US" sz="2400" dirty="0" smtClean="0"/>
              <a:t>Leased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5486400"/>
            <a:ext cx="0" cy="577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82345" y="5486400"/>
            <a:ext cx="0" cy="563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56916" y="6049971"/>
            <a:ext cx="4392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5800" y="6063826"/>
            <a:ext cx="4392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5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3900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C514"/>
                </a:solidFill>
                <a:cs typeface="Times New Roman" pitchFamily="18" charset="0"/>
              </a:rPr>
              <a:t>私</a:t>
            </a:r>
            <a:r>
              <a:rPr lang="zh-CN" altLang="en-US" sz="4400" dirty="0" smtClean="0">
                <a:solidFill>
                  <a:srgbClr val="FFC514"/>
                </a:solidFill>
                <a:cs typeface="Times New Roman" pitchFamily="18" charset="0"/>
              </a:rPr>
              <a:t>人地上及地下财产的绝对所有权</a:t>
            </a:r>
          </a:p>
          <a:p>
            <a:pPr lvl="1"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Private Ownership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b="36566"/>
          <a:stretch/>
        </p:blipFill>
        <p:spPr>
          <a:xfrm>
            <a:off x="152400" y="3726873"/>
            <a:ext cx="8991600" cy="69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8" y="1728756"/>
            <a:ext cx="2669382" cy="1776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72000"/>
            <a:ext cx="2459667" cy="1721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80399"/>
            <a:ext cx="1456569" cy="17130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0" y="4508500"/>
            <a:ext cx="1828800" cy="1847621"/>
            <a:chOff x="76200" y="4508500"/>
            <a:chExt cx="1828800" cy="1847621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5232737"/>
              <a:ext cx="1828800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300" dirty="0">
                  <a:solidFill>
                    <a:schemeClr val="accent3"/>
                  </a:solidFill>
                </a:rPr>
                <a:t>矿产所有权</a:t>
              </a:r>
              <a:endParaRPr lang="en-US" sz="2300" dirty="0">
                <a:solidFill>
                  <a:schemeClr val="accent3"/>
                </a:solidFill>
              </a:endParaRPr>
            </a:p>
            <a:p>
              <a:pPr algn="ctr"/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Mineral</a:t>
              </a:r>
            </a:p>
            <a:p>
              <a:pPr algn="ctr"/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Rights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838200" y="4508500"/>
              <a:ext cx="381000" cy="660737"/>
            </a:xfrm>
            <a:prstGeom prst="down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800" y="1777663"/>
            <a:ext cx="1524000" cy="2138065"/>
            <a:chOff x="304800" y="1777663"/>
            <a:chExt cx="1524000" cy="2138065"/>
          </a:xfrm>
        </p:grpSpPr>
        <p:sp>
          <p:nvSpPr>
            <p:cNvPr id="13" name="TextBox 12"/>
            <p:cNvSpPr txBox="1"/>
            <p:nvPr/>
          </p:nvSpPr>
          <p:spPr>
            <a:xfrm>
              <a:off x="304800" y="2438400"/>
              <a:ext cx="1524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300" dirty="0" smtClean="0">
                  <a:solidFill>
                    <a:schemeClr val="accent3"/>
                  </a:solidFill>
                </a:rPr>
                <a:t>地上财产所有权</a:t>
              </a:r>
              <a:endParaRPr lang="en-US" sz="2300" dirty="0" smtClean="0">
                <a:solidFill>
                  <a:schemeClr val="accent3"/>
                </a:solidFill>
              </a:endParaRPr>
            </a:p>
            <a:p>
              <a:pPr algn="ctr"/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Surface</a:t>
              </a:r>
            </a:p>
            <a:p>
              <a:pPr algn="ctr"/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Rights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838200" y="1777663"/>
              <a:ext cx="381000" cy="660737"/>
            </a:xfrm>
            <a:prstGeom prst="down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3621" r="30041"/>
          <a:stretch/>
        </p:blipFill>
        <p:spPr>
          <a:xfrm>
            <a:off x="6629400" y="4617995"/>
            <a:ext cx="1219200" cy="17066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24600" y="1752600"/>
            <a:ext cx="23622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300" dirty="0" smtClean="0">
                <a:solidFill>
                  <a:schemeClr val="accent3"/>
                </a:solidFill>
              </a:rPr>
              <a:t>美国、加拿大和特里尼达岛部分地区</a:t>
            </a:r>
            <a:endParaRPr lang="en-US" sz="2300" dirty="0" smtClean="0">
              <a:solidFill>
                <a:schemeClr val="accent3"/>
              </a:solidFill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U.S., Canada &amp; Parts of Trinidad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39005"/>
            <a:ext cx="868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C514"/>
                </a:solidFill>
                <a:cs typeface="Times New Roman" pitchFamily="18" charset="0"/>
              </a:rPr>
              <a:t>无销售或租赁限制</a:t>
            </a:r>
            <a:endParaRPr lang="en-US" altLang="zh-CN" sz="4400" dirty="0" smtClean="0">
              <a:solidFill>
                <a:srgbClr val="FFC514"/>
              </a:solidFill>
              <a:cs typeface="Times New Roman" pitchFamily="18" charset="0"/>
            </a:endParaRPr>
          </a:p>
          <a:p>
            <a:pPr lvl="1"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Restriction on Sale or Lease</a:t>
            </a:r>
          </a:p>
          <a:p>
            <a:pPr lvl="1" algn="ctr"/>
            <a:endParaRPr lang="en-US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19200" y="4800600"/>
            <a:ext cx="739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800" kern="0" dirty="0" smtClean="0">
                <a:solidFill>
                  <a:schemeClr val="accent3"/>
                </a:solidFill>
                <a:ea typeface="宋体" pitchFamily="2" charset="-122"/>
              </a:rPr>
              <a:t>对私人拥有的矿产</a:t>
            </a:r>
            <a:r>
              <a:rPr lang="zh-CN" altLang="en-US" sz="2800" kern="0" dirty="0" smtClean="0">
                <a:solidFill>
                  <a:srgbClr val="FFFF00"/>
                </a:solidFill>
                <a:ea typeface="宋体" pitchFamily="2" charset="-122"/>
              </a:rPr>
              <a:t>    </a:t>
            </a:r>
            <a:r>
              <a:rPr lang="en-US" altLang="zh-CN" sz="24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Privately Owned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800" kern="0" dirty="0" smtClean="0">
                <a:solidFill>
                  <a:schemeClr val="accent3"/>
                </a:solidFill>
                <a:ea typeface="宋体" pitchFamily="2" charset="-122"/>
              </a:rPr>
              <a:t>不限制外国公司购买矿产权益</a:t>
            </a:r>
            <a:endParaRPr lang="en-US" altLang="zh-CN" sz="2800" kern="0" dirty="0" smtClean="0">
              <a:solidFill>
                <a:schemeClr val="accent3"/>
              </a:solidFill>
              <a:ea typeface="宋体" pitchFamily="2" charset="-122"/>
            </a:endParaRPr>
          </a:p>
          <a:p>
            <a:pPr marL="976313" lv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4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 restriction on a foreign company purchasing the mineral interest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endParaRPr lang="en-US" altLang="zh-CN" sz="1200" b="0" kern="0" dirty="0" smtClean="0">
              <a:ea typeface="宋体" pitchFamily="2" charset="-122"/>
            </a:endParaRPr>
          </a:p>
          <a:p>
            <a:pPr lvl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defRPr/>
            </a:pPr>
            <a:endParaRPr lang="en-US" altLang="zh-CN" sz="2800" b="0" kern="0" dirty="0" smtClean="0">
              <a:ea typeface="宋体" pitchFamily="2" charset="-122"/>
            </a:endParaRPr>
          </a:p>
          <a:p>
            <a:pPr marL="514350" indent="-514350"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buAutoNum type="alphaLcParenR" startAt="5"/>
              <a:defRPr/>
            </a:pPr>
            <a:endParaRPr lang="en-US" altLang="zh-CN" sz="3200" kern="0" dirty="0" smtClean="0">
              <a:ea typeface="宋体" pitchFamily="2" charset="-122"/>
            </a:endParaRPr>
          </a:p>
          <a:p>
            <a:pPr marL="514350" indent="-514350"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buAutoNum type="alphaLcParenR" startAt="5"/>
              <a:defRPr/>
            </a:pPr>
            <a:endParaRPr lang="en-US" altLang="zh-CN" sz="3200" kern="0" dirty="0">
              <a:ea typeface="宋体" pitchFamily="2" charset="-122"/>
            </a:endParaRPr>
          </a:p>
          <a:p>
            <a:pPr marL="514350" indent="-514350"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buAutoNum type="alphaLcParenR"/>
              <a:defRPr/>
            </a:pPr>
            <a:endParaRPr lang="en-US" altLang="zh-CN" sz="3200" kern="0" dirty="0" smtClean="0">
              <a:solidFill>
                <a:srgbClr val="FFFF00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343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8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2286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C514"/>
                </a:solidFill>
                <a:cs typeface="Times New Roman" pitchFamily="18" charset="0"/>
              </a:rPr>
              <a:t>州政府所有</a:t>
            </a:r>
            <a:endParaRPr lang="en-US" altLang="zh-CN" sz="4400" b="1" dirty="0" smtClean="0">
              <a:solidFill>
                <a:srgbClr val="FFC514"/>
              </a:solidFill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State Owned Mineral Interests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90600" y="4267200"/>
            <a:ext cx="739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38138" indent="-338138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600" kern="0" dirty="0" smtClean="0">
                <a:solidFill>
                  <a:srgbClr val="FFC000"/>
                </a:solidFill>
                <a:ea typeface="宋体" pitchFamily="2" charset="-122"/>
              </a:rPr>
              <a:t>需要查看具体每一个州的法律</a:t>
            </a:r>
            <a:endParaRPr lang="en-US" altLang="zh-CN" sz="2600" kern="0" dirty="0" smtClean="0">
              <a:solidFill>
                <a:srgbClr val="FFC000"/>
              </a:solidFill>
              <a:ea typeface="宋体" pitchFamily="2" charset="-122"/>
            </a:endParaRPr>
          </a:p>
          <a:p>
            <a:pPr marL="338138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400" b="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Check state law</a:t>
            </a:r>
          </a:p>
          <a:p>
            <a:pPr marL="1195388" indent="-280988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600" kern="0" dirty="0" smtClean="0">
                <a:solidFill>
                  <a:srgbClr val="FFC000"/>
                </a:solidFill>
                <a:ea typeface="宋体" pitchFamily="2" charset="-122"/>
              </a:rPr>
              <a:t>科罗拉多州的法律允许外国公司在</a:t>
            </a:r>
            <a:r>
              <a:rPr lang="zh-CN" altLang="en-US" sz="2600" kern="0" dirty="0">
                <a:solidFill>
                  <a:srgbClr val="FFC000"/>
                </a:solidFill>
                <a:ea typeface="宋体" pitchFamily="2" charset="-122"/>
              </a:rPr>
              <a:t>州内注册开</a:t>
            </a:r>
            <a:r>
              <a:rPr lang="zh-CN" altLang="en-US" sz="2600" kern="0" dirty="0" smtClean="0">
                <a:solidFill>
                  <a:srgbClr val="FFC000"/>
                </a:solidFill>
                <a:ea typeface="宋体" pitchFamily="2" charset="-122"/>
              </a:rPr>
              <a:t>展业务（手续简单）</a:t>
            </a:r>
            <a:endParaRPr lang="en-US" altLang="zh-CN" sz="2600" kern="0" dirty="0" smtClean="0">
              <a:solidFill>
                <a:srgbClr val="FFC000"/>
              </a:solidFill>
              <a:ea typeface="宋体" pitchFamily="2" charset="-122"/>
            </a:endParaRPr>
          </a:p>
          <a:p>
            <a:pPr marL="1195388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400" b="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Colorado law – foreign entity can register as a domestic entity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defRPr/>
            </a:pPr>
            <a:endParaRPr lang="en-US" altLang="zh-CN" sz="3200" kern="0" dirty="0" smtClean="0">
              <a:solidFill>
                <a:srgbClr val="FFFF00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71973"/>
            <a:ext cx="4724400" cy="29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29140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C514"/>
                </a:solidFill>
                <a:cs typeface="Times New Roman" pitchFamily="18" charset="0"/>
              </a:rPr>
              <a:t>租</a:t>
            </a:r>
            <a:r>
              <a:rPr lang="zh-CN" altLang="en-US" sz="4400" dirty="0" smtClean="0">
                <a:solidFill>
                  <a:srgbClr val="FFC514"/>
                </a:solidFill>
                <a:cs typeface="Times New Roman" pitchFamily="18" charset="0"/>
              </a:rPr>
              <a:t>赁联邦政府所有的矿业</a:t>
            </a:r>
            <a:endParaRPr lang="en-US" altLang="zh-CN" sz="4400" dirty="0" smtClean="0">
              <a:solidFill>
                <a:srgbClr val="FFC514"/>
              </a:solidFill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Leasing Federal Minerals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86400" y="1728722"/>
            <a:ext cx="2057400" cy="1969532"/>
            <a:chOff x="2590800" y="1188303"/>
            <a:chExt cx="2057400" cy="1969532"/>
          </a:xfrm>
        </p:grpSpPr>
        <p:sp>
          <p:nvSpPr>
            <p:cNvPr id="15" name="Oval 14"/>
            <p:cNvSpPr/>
            <p:nvPr/>
          </p:nvSpPr>
          <p:spPr>
            <a:xfrm>
              <a:off x="2590800" y="1188303"/>
              <a:ext cx="2057400" cy="196953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9400" y="1645503"/>
              <a:ext cx="1600200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dirty="0">
                  <a:solidFill>
                    <a:srgbClr val="FFC000"/>
                  </a:solidFill>
                </a:rPr>
                <a:t>中</a:t>
              </a:r>
              <a:r>
                <a:rPr lang="zh-CN" altLang="en-US" sz="2200" dirty="0" smtClean="0">
                  <a:solidFill>
                    <a:srgbClr val="FFC000"/>
                  </a:solidFill>
                </a:rPr>
                <a:t>国公司</a:t>
              </a:r>
              <a:endParaRPr lang="en-US" sz="2200" dirty="0" smtClean="0">
                <a:solidFill>
                  <a:srgbClr val="FFC000"/>
                </a:solidFill>
              </a:endParaRPr>
            </a:p>
            <a:p>
              <a:pPr algn="ctr"/>
              <a:endParaRPr lang="en-US" sz="500" dirty="0"/>
            </a:p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Chinese</a:t>
              </a:r>
            </a:p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Business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86400" y="3722132"/>
            <a:ext cx="3048000" cy="2678668"/>
            <a:chOff x="5334000" y="3200400"/>
            <a:chExt cx="3048000" cy="2678668"/>
          </a:xfrm>
        </p:grpSpPr>
        <p:grpSp>
          <p:nvGrpSpPr>
            <p:cNvPr id="21" name="Group 20"/>
            <p:cNvGrpSpPr/>
            <p:nvPr/>
          </p:nvGrpSpPr>
          <p:grpSpPr>
            <a:xfrm>
              <a:off x="5334000" y="3909536"/>
              <a:ext cx="2057400" cy="1969532"/>
              <a:chOff x="5334000" y="3909536"/>
              <a:chExt cx="2057400" cy="19695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334000" y="3909536"/>
                <a:ext cx="2057400" cy="1969532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62600" y="4409926"/>
                <a:ext cx="1600200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200" dirty="0">
                    <a:solidFill>
                      <a:srgbClr val="FFC000"/>
                    </a:solidFill>
                  </a:rPr>
                  <a:t>美国公</a:t>
                </a:r>
                <a:r>
                  <a:rPr lang="zh-CN" altLang="en-US" sz="2200" dirty="0" smtClean="0">
                    <a:solidFill>
                      <a:srgbClr val="FFC000"/>
                    </a:solidFill>
                  </a:rPr>
                  <a:t>司</a:t>
                </a:r>
                <a:endParaRPr lang="en-US" altLang="zh-CN" sz="2200" dirty="0" smtClean="0">
                  <a:solidFill>
                    <a:srgbClr val="FFC000"/>
                  </a:solidFill>
                </a:endParaRPr>
              </a:p>
              <a:p>
                <a:pPr algn="ctr"/>
                <a:endParaRPr lang="en-US" sz="500" dirty="0">
                  <a:solidFill>
                    <a:srgbClr val="FFC000"/>
                  </a:solidFill>
                </a:endParaRPr>
              </a:p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U.S.</a:t>
                </a:r>
              </a:p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Corporation</a:t>
                </a: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6362700" y="3200400"/>
              <a:ext cx="0" cy="709136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3212068"/>
              <a:ext cx="220980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不</a:t>
              </a:r>
              <a:r>
                <a:rPr lang="zh-CN" altLang="en-US" sz="2000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限股权多少</a:t>
              </a:r>
              <a:endParaRPr lang="en-US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Own any%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14400" y="178314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zh-CN" altLang="en-US" sz="3000" dirty="0">
                <a:solidFill>
                  <a:srgbClr val="FFFF00"/>
                </a:solidFill>
              </a:rPr>
              <a:t>必须</a:t>
            </a:r>
            <a:r>
              <a:rPr lang="zh-CN" altLang="en-US" sz="3000" dirty="0" smtClean="0">
                <a:solidFill>
                  <a:srgbClr val="FFFF00"/>
                </a:solidFill>
              </a:rPr>
              <a:t>为美国实体</a:t>
            </a:r>
            <a:endParaRPr lang="en-US" altLang="zh-CN" sz="3000" dirty="0" smtClean="0">
              <a:solidFill>
                <a:srgbClr val="FFFF00"/>
              </a:solidFill>
            </a:endParaRPr>
          </a:p>
          <a:p>
            <a:pPr algn="ctr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U.S. Entity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Requirement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9200" y="3810000"/>
            <a:ext cx="4343400" cy="2438400"/>
            <a:chOff x="1219200" y="3810000"/>
            <a:chExt cx="4343400" cy="2438400"/>
          </a:xfrm>
        </p:grpSpPr>
        <p:grpSp>
          <p:nvGrpSpPr>
            <p:cNvPr id="8" name="Group 7"/>
            <p:cNvGrpSpPr/>
            <p:nvPr/>
          </p:nvGrpSpPr>
          <p:grpSpPr>
            <a:xfrm>
              <a:off x="1219200" y="3810000"/>
              <a:ext cx="2394880" cy="2286000"/>
              <a:chOff x="3301823" y="2546744"/>
              <a:chExt cx="2242480" cy="204597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909" b="35443"/>
              <a:stretch/>
            </p:blipFill>
            <p:spPr>
              <a:xfrm>
                <a:off x="3301823" y="2546744"/>
                <a:ext cx="2242480" cy="2045976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515876" y="2829282"/>
                <a:ext cx="1295400" cy="1046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</a:rPr>
                  <a:t>矿</a:t>
                </a:r>
                <a:r>
                  <a:rPr lang="zh-CN" altLang="en-US" dirty="0" smtClean="0">
                    <a:solidFill>
                      <a:schemeClr val="bg1"/>
                    </a:solidFill>
                  </a:rPr>
                  <a:t>产</a:t>
                </a:r>
                <a:endParaRPr lang="en-US" altLang="zh-CN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bg1"/>
                    </a:solidFill>
                  </a:rPr>
                  <a:t>出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租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6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Mineral Lease</a:t>
                </a:r>
                <a:endParaRPr lang="en-US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Curved Up Arrow 22"/>
            <p:cNvSpPr/>
            <p:nvPr/>
          </p:nvSpPr>
          <p:spPr>
            <a:xfrm>
              <a:off x="2667000" y="5562600"/>
              <a:ext cx="2895600" cy="685800"/>
            </a:xfrm>
            <a:prstGeom prst="curvedUp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2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28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C514"/>
                </a:solidFill>
                <a:cs typeface="Times New Roman" pitchFamily="18" charset="0"/>
              </a:rPr>
              <a:t>矿产类型</a:t>
            </a:r>
            <a:endParaRPr lang="en-US" altLang="zh-CN" sz="4400" b="1" dirty="0" smtClean="0">
              <a:solidFill>
                <a:srgbClr val="FFC514"/>
              </a:solidFill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Types of Minerals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6003"/>
            <a:ext cx="3274158" cy="2180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42930"/>
            <a:ext cx="2971800" cy="2228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41982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C000"/>
                </a:solidFill>
              </a:rPr>
              <a:t>硬矿物</a:t>
            </a:r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/>
              <a:t>Hard Minerals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1982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C000"/>
                </a:solidFill>
              </a:rPr>
              <a:t>软矿物</a:t>
            </a:r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/>
              <a:t>Soft Minerals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03448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FF00"/>
                </a:solidFill>
              </a:rPr>
              <a:t>1872</a:t>
            </a:r>
            <a:r>
              <a:rPr lang="zh-CN" altLang="en-US" sz="2600" dirty="0" smtClean="0">
                <a:solidFill>
                  <a:srgbClr val="FFFF00"/>
                </a:solidFill>
              </a:rPr>
              <a:t>年采矿法</a:t>
            </a:r>
            <a:endParaRPr lang="en-US" sz="2600" dirty="0" smtClean="0">
              <a:solidFill>
                <a:srgbClr val="FFFF00"/>
              </a:solidFill>
            </a:endParaRPr>
          </a:p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Mining Law of 1872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5203448"/>
            <a:ext cx="434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 smtClean="0">
                <a:solidFill>
                  <a:srgbClr val="FFFF00"/>
                </a:solidFill>
              </a:rPr>
              <a:t>1920</a:t>
            </a:r>
            <a:r>
              <a:rPr lang="zh-CN" altLang="en-US" sz="2600" dirty="0" smtClean="0">
                <a:solidFill>
                  <a:srgbClr val="FFFF00"/>
                </a:solidFill>
              </a:rPr>
              <a:t>年矿产租赁法</a:t>
            </a:r>
            <a:endParaRPr lang="en-US" sz="2600" dirty="0" smtClean="0">
              <a:solidFill>
                <a:srgbClr val="FFFF00"/>
              </a:solidFill>
            </a:endParaRPr>
          </a:p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Mineral Leasing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Act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of 1920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152400"/>
            <a:ext cx="868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C514"/>
                </a:solidFill>
                <a:latin typeface="+mn-ea"/>
                <a:cs typeface="Times New Roman" pitchFamily="18" charset="0"/>
              </a:rPr>
              <a:t>美国外商投资委员会</a:t>
            </a:r>
            <a:endParaRPr lang="en-US" altLang="zh-CN" sz="4400" b="1" dirty="0" smtClean="0">
              <a:solidFill>
                <a:srgbClr val="FFC514"/>
              </a:solidFill>
              <a:latin typeface="+mn-ea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Committee on Foreign Investment in the United States (CFIUS)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1000" y="2133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971550" lvl="1" indent="-51435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3200" kern="0" dirty="0">
                <a:solidFill>
                  <a:schemeClr val="accent3"/>
                </a:solidFill>
                <a:latin typeface="+mn-ea"/>
              </a:rPr>
              <a:t>美国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+mn-ea"/>
              </a:rPr>
              <a:t>外商投资委员会对国家安全的考虑</a:t>
            </a:r>
            <a:endParaRPr lang="en-US" altLang="zh-CN" sz="3200" kern="0" dirty="0" smtClean="0">
              <a:solidFill>
                <a:schemeClr val="accent3"/>
              </a:solidFill>
              <a:latin typeface="+mn-ea"/>
            </a:endParaRPr>
          </a:p>
          <a:p>
            <a:pPr marL="976313" lv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800" b="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Reviews foreign investment for U.S. national security concerns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endParaRPr lang="en-US" altLang="zh-CN" sz="1000" b="0" kern="0" dirty="0" smtClean="0"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05200"/>
            <a:ext cx="4267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9701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206514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C514"/>
                </a:solidFill>
                <a:cs typeface="Times New Roman" pitchFamily="18" charset="0"/>
              </a:rPr>
              <a:t>1. 1872</a:t>
            </a:r>
            <a:r>
              <a:rPr lang="zh-CN" altLang="en-US" sz="4400" b="1" dirty="0" smtClean="0">
                <a:solidFill>
                  <a:srgbClr val="FFC514"/>
                </a:solidFill>
                <a:cs typeface="Times New Roman" pitchFamily="18" charset="0"/>
              </a:rPr>
              <a:t>年采矿法</a:t>
            </a:r>
            <a:endParaRPr lang="en-US" altLang="zh-CN" sz="4400" b="1" dirty="0" smtClean="0">
              <a:solidFill>
                <a:srgbClr val="FFC514"/>
              </a:solidFill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Mining Law of 1872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38400" y="42672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3000" kern="0" dirty="0" smtClean="0">
                <a:solidFill>
                  <a:srgbClr val="FFFF00"/>
                </a:solidFill>
                <a:ea typeface="宋体" pitchFamily="2" charset="-122"/>
              </a:rPr>
              <a:t>必须为美国实体</a:t>
            </a:r>
            <a:endParaRPr lang="en-US" altLang="zh-CN" sz="3000" kern="0" dirty="0" smtClean="0">
              <a:solidFill>
                <a:srgbClr val="FFFF00"/>
              </a:solidFill>
              <a:ea typeface="宋体" pitchFamily="2" charset="-122"/>
            </a:endParaRPr>
          </a:p>
          <a:p>
            <a:pPr marL="52070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6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U.S. Entity Requirement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defRPr/>
            </a:pPr>
            <a:endParaRPr lang="en-US" altLang="zh-CN" sz="3200" kern="0" dirty="0">
              <a:ea typeface="宋体" pitchFamily="2" charset="-122"/>
            </a:endParaRPr>
          </a:p>
          <a:p>
            <a:pPr marL="514350" indent="-514350"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buAutoNum type="alphaLcParenR"/>
              <a:defRPr/>
            </a:pPr>
            <a:endParaRPr lang="en-US" altLang="zh-CN" sz="3200" kern="0" dirty="0" smtClean="0">
              <a:solidFill>
                <a:srgbClr val="FFFF00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03999"/>
            <a:ext cx="4114800" cy="248700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14400" y="5181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zh-CN" altLang="en-US" sz="2800" kern="0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美国公司或者有限责任公司</a:t>
            </a:r>
            <a:endParaRPr lang="en-US" altLang="zh-CN" sz="2800" kern="0" dirty="0" smtClean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Entity may be a U.S. Corp.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or a U.S. Limited Liability Company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(not same as Chinese Limited Liability Company)</a:t>
            </a:r>
          </a:p>
          <a:p>
            <a:pPr algn="ctr"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defRPr/>
            </a:pPr>
            <a:endParaRPr lang="en-US" altLang="zh-CN" sz="3200" kern="0" dirty="0">
              <a:solidFill>
                <a:schemeClr val="accent1">
                  <a:lumMod val="20000"/>
                  <a:lumOff val="80000"/>
                </a:schemeClr>
              </a:solidFill>
              <a:ea typeface="宋体" pitchFamily="2" charset="-122"/>
            </a:endParaRPr>
          </a:p>
          <a:p>
            <a:pPr marL="514350" indent="-514350" algn="ctr"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buAutoNum type="alphaLcParenR"/>
              <a:defRPr/>
            </a:pPr>
            <a:endParaRPr lang="en-US" altLang="zh-CN" sz="3200" kern="0" dirty="0" smtClean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77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29140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514"/>
                </a:solidFill>
                <a:cs typeface="Times New Roman" pitchFamily="18" charset="0"/>
              </a:rPr>
              <a:t>2. </a:t>
            </a:r>
            <a:r>
              <a:rPr lang="en-US" altLang="zh-CN" sz="4400" b="1" dirty="0" smtClean="0">
                <a:solidFill>
                  <a:srgbClr val="FFC514"/>
                </a:solidFill>
                <a:cs typeface="Times New Roman" pitchFamily="18" charset="0"/>
              </a:rPr>
              <a:t>1920</a:t>
            </a:r>
            <a:r>
              <a:rPr lang="zh-CN" altLang="en-US" sz="4400" b="1" dirty="0" smtClean="0">
                <a:solidFill>
                  <a:srgbClr val="FFC514"/>
                </a:solidFill>
                <a:cs typeface="Times New Roman" pitchFamily="18" charset="0"/>
              </a:rPr>
              <a:t>年矿业租赁法</a:t>
            </a:r>
            <a:r>
              <a:rPr lang="en-US" sz="4400" b="1" dirty="0" smtClean="0">
                <a:solidFill>
                  <a:srgbClr val="FFC514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Mineral Leasing Act of 1920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4648200"/>
            <a:ext cx="838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400" kern="0" dirty="0" smtClean="0">
                <a:solidFill>
                  <a:schemeClr val="accent3"/>
                </a:solidFill>
                <a:ea typeface="宋体" pitchFamily="2" charset="-122"/>
              </a:rPr>
              <a:t>美</a:t>
            </a:r>
            <a:r>
              <a:rPr lang="zh-CN" altLang="en-US" sz="2400" kern="0" dirty="0">
                <a:solidFill>
                  <a:schemeClr val="accent3"/>
                </a:solidFill>
                <a:ea typeface="宋体" pitchFamily="2" charset="-122"/>
              </a:rPr>
              <a:t>国实</a:t>
            </a:r>
            <a:r>
              <a:rPr lang="zh-CN" altLang="en-US" sz="2400" kern="0" dirty="0" smtClean="0">
                <a:solidFill>
                  <a:schemeClr val="accent3"/>
                </a:solidFill>
                <a:ea typeface="宋体" pitchFamily="2" charset="-122"/>
              </a:rPr>
              <a:t>体必须为公司</a:t>
            </a:r>
            <a:endParaRPr lang="en-US" altLang="zh-CN" sz="2400" kern="0" dirty="0" smtClean="0">
              <a:solidFill>
                <a:schemeClr val="accent3"/>
              </a:solidFill>
              <a:ea typeface="宋体" pitchFamily="2" charset="-122"/>
            </a:endParaRPr>
          </a:p>
          <a:p>
            <a:pPr marL="520700">
              <a:lnSpc>
                <a:spcPts val="2000"/>
              </a:lnSpc>
              <a:spcBef>
                <a:spcPts val="0"/>
              </a:spcBef>
              <a:spcAft>
                <a:spcPts val="15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400" b="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U.S. Entity must be a corp.</a:t>
            </a:r>
          </a:p>
          <a:p>
            <a:pPr marL="908050" lvl="1" indent="-51435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zh-CN" altLang="en-US" sz="2800" kern="0" dirty="0">
                <a:solidFill>
                  <a:schemeClr val="accent3"/>
                </a:solidFill>
                <a:ea typeface="宋体" pitchFamily="2" charset="-122"/>
              </a:rPr>
              <a:t>再者，</a:t>
            </a:r>
            <a:r>
              <a:rPr lang="en-US" altLang="zh-CN" sz="2800" kern="0" dirty="0">
                <a:solidFill>
                  <a:schemeClr val="accent3"/>
                </a:solidFill>
                <a:ea typeface="宋体" pitchFamily="2" charset="-122"/>
              </a:rPr>
              <a:t>20%</a:t>
            </a:r>
            <a:r>
              <a:rPr lang="zh-CN" altLang="en-US" sz="2800" kern="0" dirty="0">
                <a:solidFill>
                  <a:schemeClr val="accent3"/>
                </a:solidFill>
                <a:ea typeface="宋体" pitchFamily="2" charset="-122"/>
              </a:rPr>
              <a:t>的所得税问题</a:t>
            </a:r>
            <a:endParaRPr lang="en-US" altLang="zh-CN" sz="2800" kern="0" dirty="0">
              <a:solidFill>
                <a:schemeClr val="accent3"/>
              </a:solidFill>
              <a:ea typeface="宋体" pitchFamily="2" charset="-122"/>
            </a:endParaRPr>
          </a:p>
          <a:p>
            <a:pPr marL="977900" lvl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Income Tax Problem 20%</a:t>
            </a:r>
            <a:endParaRPr lang="en-US" altLang="zh-CN" sz="2600" kern="0" dirty="0">
              <a:solidFill>
                <a:srgbClr val="FFFF00"/>
              </a:solidFill>
              <a:ea typeface="宋体" pitchFamily="2" charset="-122"/>
            </a:endParaRPr>
          </a:p>
          <a:p>
            <a:pPr marL="971550" lvl="1" indent="-51435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endParaRPr lang="en-US" altLang="zh-CN" sz="2400" b="0" kern="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1" hangingPunct="1">
              <a:lnSpc>
                <a:spcPts val="2500"/>
              </a:lnSpc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defRPr/>
            </a:pPr>
            <a:endParaRPr lang="en-US" altLang="zh-CN" sz="3200" kern="0" dirty="0" smtClean="0">
              <a:solidFill>
                <a:srgbClr val="FFFF00"/>
              </a:solidFill>
              <a:latin typeface="+mn-lt"/>
              <a:ea typeface="宋体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77" y="1762762"/>
            <a:ext cx="2173123" cy="1777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8" y="1928974"/>
            <a:ext cx="2171249" cy="1444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33" y="1757179"/>
            <a:ext cx="2459667" cy="1721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65578"/>
            <a:ext cx="1456569" cy="17130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3505200"/>
            <a:ext cx="205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FF00"/>
                </a:solidFill>
              </a:rPr>
              <a:t>石</a:t>
            </a:r>
            <a:r>
              <a:rPr lang="zh-CN" altLang="en-US" sz="2000" dirty="0" smtClean="0">
                <a:solidFill>
                  <a:srgbClr val="FFFF00"/>
                </a:solidFill>
              </a:rPr>
              <a:t>油和天然气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Oil &amp; Gas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599" y="3505200"/>
            <a:ext cx="137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煤矿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199" y="3483114"/>
            <a:ext cx="137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FF00"/>
                </a:solidFill>
              </a:rPr>
              <a:t>钾肥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Potash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3933" y="3509665"/>
            <a:ext cx="237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FF00"/>
                </a:solidFill>
              </a:rPr>
              <a:t>天然碱盐</a:t>
            </a:r>
            <a:endParaRPr lang="en-US" altLang="zh-CN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-Salt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3048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C514"/>
                </a:solidFill>
                <a:cs typeface="Times New Roman" pitchFamily="18" charset="0"/>
              </a:rPr>
              <a:t>出售资产税赋的解</a:t>
            </a:r>
            <a:r>
              <a:rPr lang="zh-CN" altLang="en-US" sz="4400" dirty="0">
                <a:solidFill>
                  <a:srgbClr val="FFC514"/>
                </a:solidFill>
                <a:cs typeface="Times New Roman" pitchFamily="18" charset="0"/>
              </a:rPr>
              <a:t>决方</a:t>
            </a:r>
            <a:r>
              <a:rPr lang="zh-CN" altLang="en-US" sz="4400" dirty="0" smtClean="0">
                <a:solidFill>
                  <a:srgbClr val="FFC514"/>
                </a:solidFill>
                <a:cs typeface="Times New Roman" pitchFamily="18" charset="0"/>
              </a:rPr>
              <a:t>案</a:t>
            </a:r>
            <a:endParaRPr lang="en-US" altLang="zh-CN" sz="4400" dirty="0" smtClean="0">
              <a:solidFill>
                <a:srgbClr val="FFC514"/>
              </a:solidFill>
              <a:cs typeface="Times New Roman" pitchFamily="18" charset="0"/>
            </a:endParaRPr>
          </a:p>
          <a:p>
            <a:pPr lvl="1"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Possible Solution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1752600"/>
            <a:ext cx="4953000" cy="230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3700" indent="-39370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800" kern="0" dirty="0" smtClean="0">
                <a:solidFill>
                  <a:schemeClr val="accent3"/>
                </a:solidFill>
                <a:ea typeface="宋体" pitchFamily="2" charset="-122"/>
              </a:rPr>
              <a:t>美国代理人公司</a:t>
            </a:r>
            <a:endParaRPr lang="en-US" altLang="zh-CN" sz="2800" kern="0" dirty="0" smtClean="0">
              <a:solidFill>
                <a:schemeClr val="accent3"/>
              </a:solidFill>
              <a:ea typeface="宋体" pitchFamily="2" charset="-122"/>
            </a:endParaRPr>
          </a:p>
          <a:p>
            <a:pPr marL="46355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600" b="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U.S. Nominee Corporation</a:t>
            </a:r>
          </a:p>
          <a:p>
            <a:pPr marL="688975" lvl="1" indent="-29527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800" kern="0" dirty="0" smtClean="0">
                <a:solidFill>
                  <a:schemeClr val="accent3"/>
                </a:solidFill>
                <a:ea typeface="宋体" pitchFamily="2" charset="-122"/>
              </a:rPr>
              <a:t>为美国责任有限公司所有</a:t>
            </a:r>
            <a:endParaRPr lang="en-US" altLang="zh-CN" sz="2800" kern="0" dirty="0" smtClean="0">
              <a:solidFill>
                <a:schemeClr val="accent3"/>
              </a:solidFill>
              <a:ea typeface="宋体" pitchFamily="2" charset="-122"/>
            </a:endParaRPr>
          </a:p>
          <a:p>
            <a:pPr marL="920750"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600" b="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Owned by a U.S. Limited Liability Company</a:t>
            </a:r>
          </a:p>
          <a:p>
            <a:pPr eaLnBrk="1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endParaRPr lang="en-US" altLang="zh-CN" sz="2600" kern="0" dirty="0" smtClean="0">
              <a:solidFill>
                <a:srgbClr val="FFFF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371600" y="4495800"/>
            <a:ext cx="1828800" cy="14199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628968" y="4415135"/>
            <a:ext cx="1838632" cy="1376065"/>
            <a:chOff x="3467100" y="3733800"/>
            <a:chExt cx="2362200" cy="1905000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467100" y="3733800"/>
              <a:ext cx="2362200" cy="1905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46" r="18306"/>
            <a:stretch/>
          </p:blipFill>
          <p:spPr>
            <a:xfrm>
              <a:off x="3619500" y="3733800"/>
              <a:ext cx="2209800" cy="186328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24000" y="44196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000" b="1" dirty="0" smtClean="0">
                <a:solidFill>
                  <a:schemeClr val="accent3"/>
                </a:solidFill>
              </a:rPr>
              <a:t>美国代理人公司</a:t>
            </a:r>
            <a:endParaRPr lang="en-US" sz="2000" b="1" dirty="0" smtClean="0">
              <a:solidFill>
                <a:schemeClr val="accent3"/>
              </a:solidFill>
            </a:endParaRPr>
          </a:p>
          <a:p>
            <a:pPr algn="ctr">
              <a:lnSpc>
                <a:spcPts val="18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U.S. Nominee Corp.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5791200"/>
            <a:ext cx="33528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200"/>
              </a:spcAft>
            </a:pPr>
            <a:r>
              <a:rPr lang="zh-CN" altLang="en-US" sz="2200" b="1" dirty="0" smtClean="0">
                <a:solidFill>
                  <a:schemeClr val="accent3"/>
                </a:solidFill>
              </a:rPr>
              <a:t>美国有限责任公司</a:t>
            </a:r>
            <a:endParaRPr lang="en-US" altLang="zh-CN" sz="2200" b="1" dirty="0" smtClean="0">
              <a:solidFill>
                <a:schemeClr val="accent3"/>
              </a:solidFill>
            </a:endParaRP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U.S. Limited</a:t>
            </a:r>
          </a:p>
          <a:p>
            <a:pPr algn="ctr">
              <a:lnSpc>
                <a:spcPts val="18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Liability Company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05201" y="4705290"/>
            <a:ext cx="2133599" cy="552510"/>
            <a:chOff x="3048000" y="3024425"/>
            <a:chExt cx="1758387" cy="552510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3048000" y="3576935"/>
              <a:ext cx="16327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249798" y="3024425"/>
              <a:ext cx="1556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100%</a:t>
              </a:r>
              <a:r>
                <a:rPr lang="zh-CN" altLang="en-US" sz="2000" dirty="0" smtClean="0"/>
                <a:t>拥有</a:t>
              </a:r>
              <a:endParaRPr lang="en-US" sz="2000" dirty="0"/>
            </a:p>
          </p:txBody>
        </p:sp>
      </p:grp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638800" y="2161446"/>
            <a:ext cx="1828800" cy="14199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867400" y="2313846"/>
            <a:ext cx="13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2000" b="1" dirty="0" smtClean="0">
                <a:solidFill>
                  <a:schemeClr val="accent3"/>
                </a:solidFill>
              </a:rPr>
              <a:t>中国公司</a:t>
            </a:r>
            <a:endParaRPr lang="en-US" sz="2000" b="1" dirty="0" smtClean="0">
              <a:solidFill>
                <a:schemeClr val="accent3"/>
              </a:solidFill>
            </a:endParaRPr>
          </a:p>
          <a:p>
            <a:pPr algn="ctr">
              <a:lnSpc>
                <a:spcPts val="18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Chinese</a:t>
            </a:r>
          </a:p>
          <a:p>
            <a:pPr algn="ctr">
              <a:lnSpc>
                <a:spcPts val="18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Business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553200" y="3581400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9400" y="37146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100%</a:t>
            </a:r>
            <a:r>
              <a:rPr lang="zh-CN" altLang="en-US" sz="2000" dirty="0" smtClean="0"/>
              <a:t>拥有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27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3" grpId="0"/>
      <p:bldP spid="21" grpId="0"/>
      <p:bldP spid="29" grpId="0" animBg="1"/>
      <p:bldP spid="30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81000" y="349240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  <a:spcAft>
                <a:spcPts val="300"/>
              </a:spcAft>
            </a:pPr>
            <a:r>
              <a:rPr lang="zh-CN" altLang="en-US" sz="4400" b="1" dirty="0" smtClean="0">
                <a:solidFill>
                  <a:srgbClr val="FFC514"/>
                </a:solidFill>
                <a:cs typeface="Times New Roman" pitchFamily="18" charset="0"/>
              </a:rPr>
              <a:t>外国公司可以投资美国矿产权益</a:t>
            </a:r>
            <a:endParaRPr lang="en-US" altLang="zh-CN" sz="4400" b="1" dirty="0" smtClean="0">
              <a:solidFill>
                <a:srgbClr val="FFC514"/>
              </a:solidFill>
              <a:cs typeface="Times New Roman" pitchFamily="18" charset="0"/>
            </a:endParaRPr>
          </a:p>
          <a:p>
            <a:pPr algn="ctr">
              <a:lnSpc>
                <a:spcPts val="4200"/>
              </a:lnSpc>
              <a:spcAft>
                <a:spcPts val="300"/>
              </a:spcAft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Foreign Business Can</a:t>
            </a:r>
          </a:p>
          <a:p>
            <a:pPr algn="ctr">
              <a:lnSpc>
                <a:spcPts val="4200"/>
              </a:lnSpc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Invest in US Mineral Interests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14700" y="2514600"/>
            <a:ext cx="2362200" cy="2857500"/>
            <a:chOff x="3314700" y="2514600"/>
            <a:chExt cx="2362200" cy="2857500"/>
          </a:xfrm>
        </p:grpSpPr>
        <p:sp>
          <p:nvSpPr>
            <p:cNvPr id="25" name="Rectangle 2"/>
            <p:cNvSpPr txBox="1">
              <a:spLocks noChangeArrowheads="1"/>
            </p:cNvSpPr>
            <p:nvPr/>
          </p:nvSpPr>
          <p:spPr bwMode="auto">
            <a:xfrm>
              <a:off x="3581400" y="4648200"/>
              <a:ext cx="20955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chemeClr val="hlink"/>
                </a:buClr>
                <a:buSzPct val="90000"/>
                <a:defRPr/>
              </a:pPr>
              <a:r>
                <a:rPr lang="zh-CN" altLang="en-US" sz="2400" kern="0" dirty="0" smtClean="0">
                  <a:solidFill>
                    <a:schemeClr val="accent3"/>
                  </a:solidFill>
                  <a:ea typeface="宋体" pitchFamily="2" charset="-122"/>
                </a:rPr>
                <a:t>州政府所有</a:t>
              </a:r>
              <a:endParaRPr lang="en-US" altLang="zh-CN" sz="2400" kern="0" dirty="0" smtClean="0">
                <a:solidFill>
                  <a:schemeClr val="accent3"/>
                </a:solidFill>
                <a:ea typeface="宋体" pitchFamily="2" charset="-122"/>
              </a:endParaRPr>
            </a:p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chemeClr val="hlink"/>
                </a:buClr>
                <a:buSzPct val="90000"/>
                <a:defRPr/>
              </a:pPr>
              <a:r>
                <a:rPr lang="en-US" altLang="zh-CN" sz="2200" kern="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State Owned</a:t>
              </a:r>
              <a:endParaRPr lang="en-US" altLang="zh-CN" sz="2200" kern="0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700" y="2514600"/>
              <a:ext cx="2362200" cy="15448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096000" y="2479964"/>
            <a:ext cx="2642635" cy="2892136"/>
            <a:chOff x="6096000" y="2479964"/>
            <a:chExt cx="2642635" cy="2892136"/>
          </a:xfrm>
        </p:grpSpPr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6248400" y="4648200"/>
              <a:ext cx="23622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chemeClr val="hlink"/>
                </a:buClr>
                <a:buSzPct val="90000"/>
                <a:defRPr/>
              </a:pPr>
              <a:r>
                <a:rPr lang="zh-CN" altLang="en-US" sz="2400" kern="0" dirty="0" smtClean="0">
                  <a:solidFill>
                    <a:schemeClr val="accent3"/>
                  </a:solidFill>
                  <a:ea typeface="宋体" pitchFamily="2" charset="-122"/>
                </a:rPr>
                <a:t>联邦政府所有</a:t>
              </a:r>
              <a:endParaRPr lang="en-US" altLang="zh-CN" sz="2400" kern="0" dirty="0" smtClean="0">
                <a:solidFill>
                  <a:schemeClr val="accent3"/>
                </a:solidFill>
                <a:ea typeface="宋体" pitchFamily="2" charset="-122"/>
              </a:endParaRPr>
            </a:p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chemeClr val="hlink"/>
                </a:buClr>
                <a:buSzPct val="90000"/>
                <a:defRPr/>
              </a:pPr>
              <a:r>
                <a:rPr lang="en-US" altLang="zh-CN" sz="2200" kern="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Federally Owned</a:t>
              </a:r>
              <a:endParaRPr lang="en-US" altLang="zh-CN" sz="2200" kern="0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096000" y="2479964"/>
              <a:ext cx="2642635" cy="1752600"/>
              <a:chOff x="6096000" y="2327564"/>
              <a:chExt cx="2642635" cy="175260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80" r="12109" b="67778"/>
              <a:stretch/>
            </p:blipFill>
            <p:spPr>
              <a:xfrm>
                <a:off x="6096000" y="2327564"/>
                <a:ext cx="2642635" cy="17526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5916" y="2706279"/>
                <a:ext cx="1082802" cy="722719"/>
              </a:xfrm>
              <a:prstGeom prst="rect">
                <a:avLst/>
              </a:prstGeom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5562600" y="5939135"/>
            <a:ext cx="137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3"/>
                </a:solidFill>
              </a:rPr>
              <a:t>  租赁</a:t>
            </a:r>
            <a:r>
              <a:rPr lang="zh-CN" altLang="en-US" sz="2400" dirty="0" smtClean="0"/>
              <a:t>  </a:t>
            </a:r>
            <a:r>
              <a:rPr lang="en-US" sz="2400" dirty="0" smtClean="0"/>
              <a:t>Leased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95800" y="5638800"/>
            <a:ext cx="3200400" cy="577426"/>
            <a:chOff x="4495800" y="5638800"/>
            <a:chExt cx="3200400" cy="57742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495800" y="5638800"/>
              <a:ext cx="0" cy="5773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82345" y="5638800"/>
              <a:ext cx="0" cy="5635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256916" y="6202371"/>
              <a:ext cx="4392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95800" y="6216226"/>
              <a:ext cx="4392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6200" y="2400300"/>
            <a:ext cx="3390900" cy="3009900"/>
            <a:chOff x="76200" y="2362200"/>
            <a:chExt cx="3390900" cy="30099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362200"/>
              <a:ext cx="2743200" cy="2057400"/>
            </a:xfrm>
            <a:prstGeom prst="rect">
              <a:avLst/>
            </a:prstGeom>
          </p:spPr>
        </p:pic>
        <p:sp>
          <p:nvSpPr>
            <p:cNvPr id="36" name="Rectangle 2"/>
            <p:cNvSpPr txBox="1">
              <a:spLocks noChangeArrowheads="1"/>
            </p:cNvSpPr>
            <p:nvPr/>
          </p:nvSpPr>
          <p:spPr bwMode="auto">
            <a:xfrm>
              <a:off x="76200" y="4648200"/>
              <a:ext cx="33909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chemeClr val="hlink"/>
                </a:buClr>
                <a:buSzPct val="90000"/>
                <a:defRPr/>
              </a:pPr>
              <a:r>
                <a:rPr lang="zh-CN" altLang="en-US" sz="2400" kern="0" dirty="0" smtClean="0">
                  <a:solidFill>
                    <a:schemeClr val="accent3"/>
                  </a:solidFill>
                  <a:ea typeface="宋体" pitchFamily="2" charset="-122"/>
                </a:rPr>
                <a:t>私人所有</a:t>
              </a:r>
              <a:endParaRPr lang="en-US" altLang="zh-CN" sz="2400" kern="0" dirty="0">
                <a:solidFill>
                  <a:schemeClr val="accent3"/>
                </a:solidFill>
                <a:ea typeface="宋体" pitchFamily="2" charset="-122"/>
              </a:endParaRPr>
            </a:p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chemeClr val="hlink"/>
                </a:buClr>
                <a:buSzPct val="90000"/>
                <a:defRPr/>
              </a:pPr>
              <a:r>
                <a:rPr lang="en-US" altLang="zh-CN" sz="2200" kern="0" dirty="0" smtClean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Privately Owned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6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/>
            <a:r>
              <a:rPr lang="zh-CN" altLang="en-US" sz="4400" dirty="0">
                <a:latin typeface="+mn-ea"/>
                <a:ea typeface="+mn-ea"/>
              </a:rPr>
              <a:t>投</a:t>
            </a:r>
            <a:r>
              <a:rPr lang="zh-CN" altLang="en-US" sz="4400" dirty="0" smtClean="0">
                <a:latin typeface="+mn-ea"/>
                <a:ea typeface="+mn-ea"/>
              </a:rPr>
              <a:t>资方法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How to Invest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0" y="1600200"/>
            <a:ext cx="2055688" cy="4572000"/>
            <a:chOff x="1524000" y="1600200"/>
            <a:chExt cx="2055688" cy="4572000"/>
          </a:xfrm>
        </p:grpSpPr>
        <p:sp>
          <p:nvSpPr>
            <p:cNvPr id="6" name="Freeform 5"/>
            <p:cNvSpPr/>
            <p:nvPr/>
          </p:nvSpPr>
          <p:spPr>
            <a:xfrm>
              <a:off x="1524000" y="1600200"/>
              <a:ext cx="2055688" cy="4572000"/>
            </a:xfrm>
            <a:custGeom>
              <a:avLst/>
              <a:gdLst>
                <a:gd name="connsiteX0" fmla="*/ 0 w 2055688"/>
                <a:gd name="connsiteY0" fmla="*/ 205569 h 4572000"/>
                <a:gd name="connsiteX1" fmla="*/ 205569 w 2055688"/>
                <a:gd name="connsiteY1" fmla="*/ 0 h 4572000"/>
                <a:gd name="connsiteX2" fmla="*/ 1850119 w 2055688"/>
                <a:gd name="connsiteY2" fmla="*/ 0 h 4572000"/>
                <a:gd name="connsiteX3" fmla="*/ 2055688 w 2055688"/>
                <a:gd name="connsiteY3" fmla="*/ 205569 h 4572000"/>
                <a:gd name="connsiteX4" fmla="*/ 2055688 w 2055688"/>
                <a:gd name="connsiteY4" fmla="*/ 4366431 h 4572000"/>
                <a:gd name="connsiteX5" fmla="*/ 1850119 w 2055688"/>
                <a:gd name="connsiteY5" fmla="*/ 4572000 h 4572000"/>
                <a:gd name="connsiteX6" fmla="*/ 205569 w 2055688"/>
                <a:gd name="connsiteY6" fmla="*/ 4572000 h 4572000"/>
                <a:gd name="connsiteX7" fmla="*/ 0 w 2055688"/>
                <a:gd name="connsiteY7" fmla="*/ 4366431 h 4572000"/>
                <a:gd name="connsiteX8" fmla="*/ 0 w 2055688"/>
                <a:gd name="connsiteY8" fmla="*/ 2055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5688" h="4572000">
                  <a:moveTo>
                    <a:pt x="0" y="205569"/>
                  </a:moveTo>
                  <a:cubicBezTo>
                    <a:pt x="0" y="92036"/>
                    <a:pt x="92036" y="0"/>
                    <a:pt x="205569" y="0"/>
                  </a:cubicBezTo>
                  <a:lnTo>
                    <a:pt x="1850119" y="0"/>
                  </a:lnTo>
                  <a:cubicBezTo>
                    <a:pt x="1963652" y="0"/>
                    <a:pt x="2055688" y="92036"/>
                    <a:pt x="2055688" y="205569"/>
                  </a:cubicBezTo>
                  <a:lnTo>
                    <a:pt x="2055688" y="4366431"/>
                  </a:lnTo>
                  <a:cubicBezTo>
                    <a:pt x="2055688" y="4479964"/>
                    <a:pt x="1963652" y="4572000"/>
                    <a:pt x="1850119" y="4572000"/>
                  </a:cubicBezTo>
                  <a:lnTo>
                    <a:pt x="205569" y="4572000"/>
                  </a:lnTo>
                  <a:cubicBezTo>
                    <a:pt x="92036" y="4572000"/>
                    <a:pt x="0" y="4479964"/>
                    <a:pt x="0" y="4366431"/>
                  </a:cubicBezTo>
                  <a:lnTo>
                    <a:pt x="0" y="20556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33261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Direct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b="1" kern="12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754238" y="2409389"/>
              <a:ext cx="1644550" cy="723484"/>
            </a:xfrm>
            <a:custGeom>
              <a:avLst/>
              <a:gdLst>
                <a:gd name="connsiteX0" fmla="*/ 0 w 1644550"/>
                <a:gd name="connsiteY0" fmla="*/ 72348 h 723484"/>
                <a:gd name="connsiteX1" fmla="*/ 72348 w 1644550"/>
                <a:gd name="connsiteY1" fmla="*/ 0 h 723484"/>
                <a:gd name="connsiteX2" fmla="*/ 1572202 w 1644550"/>
                <a:gd name="connsiteY2" fmla="*/ 0 h 723484"/>
                <a:gd name="connsiteX3" fmla="*/ 1644550 w 1644550"/>
                <a:gd name="connsiteY3" fmla="*/ 72348 h 723484"/>
                <a:gd name="connsiteX4" fmla="*/ 1644550 w 1644550"/>
                <a:gd name="connsiteY4" fmla="*/ 651136 h 723484"/>
                <a:gd name="connsiteX5" fmla="*/ 1572202 w 1644550"/>
                <a:gd name="connsiteY5" fmla="*/ 723484 h 723484"/>
                <a:gd name="connsiteX6" fmla="*/ 72348 w 1644550"/>
                <a:gd name="connsiteY6" fmla="*/ 723484 h 723484"/>
                <a:gd name="connsiteX7" fmla="*/ 0 w 1644550"/>
                <a:gd name="connsiteY7" fmla="*/ 651136 h 723484"/>
                <a:gd name="connsiteX8" fmla="*/ 0 w 1644550"/>
                <a:gd name="connsiteY8" fmla="*/ 72348 h 72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550" h="723484">
                  <a:moveTo>
                    <a:pt x="0" y="72348"/>
                  </a:moveTo>
                  <a:cubicBezTo>
                    <a:pt x="0" y="32391"/>
                    <a:pt x="32391" y="0"/>
                    <a:pt x="72348" y="0"/>
                  </a:cubicBezTo>
                  <a:lnTo>
                    <a:pt x="1572202" y="0"/>
                  </a:lnTo>
                  <a:cubicBezTo>
                    <a:pt x="1612159" y="0"/>
                    <a:pt x="1644550" y="32391"/>
                    <a:pt x="1644550" y="72348"/>
                  </a:cubicBezTo>
                  <a:lnTo>
                    <a:pt x="1644550" y="651136"/>
                  </a:lnTo>
                  <a:cubicBezTo>
                    <a:pt x="1644550" y="691093"/>
                    <a:pt x="1612159" y="723484"/>
                    <a:pt x="1572202" y="723484"/>
                  </a:cubicBezTo>
                  <a:lnTo>
                    <a:pt x="72348" y="723484"/>
                  </a:lnTo>
                  <a:cubicBezTo>
                    <a:pt x="32391" y="723484"/>
                    <a:pt x="0" y="691093"/>
                    <a:pt x="0" y="651136"/>
                  </a:cubicBezTo>
                  <a:lnTo>
                    <a:pt x="0" y="723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910" tIns="55480" rIns="66910" bIns="554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b="1" kern="1200" dirty="0" smtClean="0">
                  <a:solidFill>
                    <a:schemeClr val="tx2">
                      <a:lumMod val="25000"/>
                    </a:schemeClr>
                  </a:solidFill>
                </a:rPr>
                <a:t>中国公司</a:t>
              </a:r>
              <a:r>
                <a:rPr lang="zh-CN" altLang="en-US" sz="1800" b="1" kern="1200" dirty="0" smtClean="0"/>
                <a:t>  </a:t>
              </a:r>
              <a:r>
                <a:rPr lang="en-US" altLang="zh-CN" sz="1500" b="1" kern="1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1500" b="1" kern="1200" dirty="0" smtClean="0">
                  <a:latin typeface="Times New Roman" pitchFamily="18" charset="0"/>
                  <a:cs typeface="Times New Roman" pitchFamily="18" charset="0"/>
                </a:rPr>
                <a:t>hinese Company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30359" y="4960546"/>
              <a:ext cx="1644550" cy="819771"/>
            </a:xfrm>
            <a:custGeom>
              <a:avLst/>
              <a:gdLst>
                <a:gd name="connsiteX0" fmla="*/ 0 w 1644550"/>
                <a:gd name="connsiteY0" fmla="*/ 81977 h 819771"/>
                <a:gd name="connsiteX1" fmla="*/ 81977 w 1644550"/>
                <a:gd name="connsiteY1" fmla="*/ 0 h 819771"/>
                <a:gd name="connsiteX2" fmla="*/ 1562573 w 1644550"/>
                <a:gd name="connsiteY2" fmla="*/ 0 h 819771"/>
                <a:gd name="connsiteX3" fmla="*/ 1644550 w 1644550"/>
                <a:gd name="connsiteY3" fmla="*/ 81977 h 819771"/>
                <a:gd name="connsiteX4" fmla="*/ 1644550 w 1644550"/>
                <a:gd name="connsiteY4" fmla="*/ 737794 h 819771"/>
                <a:gd name="connsiteX5" fmla="*/ 1562573 w 1644550"/>
                <a:gd name="connsiteY5" fmla="*/ 819771 h 819771"/>
                <a:gd name="connsiteX6" fmla="*/ 81977 w 1644550"/>
                <a:gd name="connsiteY6" fmla="*/ 819771 h 819771"/>
                <a:gd name="connsiteX7" fmla="*/ 0 w 1644550"/>
                <a:gd name="connsiteY7" fmla="*/ 737794 h 819771"/>
                <a:gd name="connsiteX8" fmla="*/ 0 w 1644550"/>
                <a:gd name="connsiteY8" fmla="*/ 81977 h 81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550" h="819771">
                  <a:moveTo>
                    <a:pt x="0" y="81977"/>
                  </a:moveTo>
                  <a:cubicBezTo>
                    <a:pt x="0" y="36702"/>
                    <a:pt x="36702" y="0"/>
                    <a:pt x="81977" y="0"/>
                  </a:cubicBezTo>
                  <a:lnTo>
                    <a:pt x="1562573" y="0"/>
                  </a:lnTo>
                  <a:cubicBezTo>
                    <a:pt x="1607848" y="0"/>
                    <a:pt x="1644550" y="36702"/>
                    <a:pt x="1644550" y="81977"/>
                  </a:cubicBezTo>
                  <a:lnTo>
                    <a:pt x="1644550" y="737794"/>
                  </a:lnTo>
                  <a:cubicBezTo>
                    <a:pt x="1644550" y="783069"/>
                    <a:pt x="1607848" y="819771"/>
                    <a:pt x="1562573" y="819771"/>
                  </a:cubicBezTo>
                  <a:lnTo>
                    <a:pt x="81977" y="819771"/>
                  </a:lnTo>
                  <a:cubicBezTo>
                    <a:pt x="36702" y="819771"/>
                    <a:pt x="0" y="783069"/>
                    <a:pt x="0" y="737794"/>
                  </a:cubicBezTo>
                  <a:lnTo>
                    <a:pt x="0" y="8197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650" tIns="54490" rIns="64650" bIns="5449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 smtClean="0">
                  <a:solidFill>
                    <a:schemeClr val="tx2">
                      <a:lumMod val="25000"/>
                    </a:schemeClr>
                  </a:solidFill>
                </a:rPr>
                <a:t>私人所有矿产</a:t>
              </a:r>
              <a:r>
                <a:rPr lang="en-US" sz="1500" b="1" kern="1200" dirty="0" smtClean="0">
                  <a:latin typeface="Times New Roman" pitchFamily="18" charset="0"/>
                  <a:cs typeface="Times New Roman" pitchFamily="18" charset="0"/>
                </a:rPr>
                <a:t>Private Owned Minerals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2286000" y="3352800"/>
              <a:ext cx="457200" cy="1600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0" y="3867090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购买或者租赁</a:t>
            </a:r>
            <a:endParaRPr lang="en-US" sz="22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n w="11430"/>
                <a:solidFill>
                  <a:srgbClr val="C03F4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Buy or Lease</a:t>
            </a:r>
            <a:endParaRPr lang="en-US" sz="2000" b="1" dirty="0">
              <a:ln w="11430"/>
              <a:solidFill>
                <a:srgbClr val="C03F4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944520" y="1600200"/>
            <a:ext cx="2055688" cy="4572000"/>
            <a:chOff x="5944520" y="1600200"/>
            <a:chExt cx="2055688" cy="4572000"/>
          </a:xfrm>
        </p:grpSpPr>
        <p:sp>
          <p:nvSpPr>
            <p:cNvPr id="20" name="Freeform 19"/>
            <p:cNvSpPr/>
            <p:nvPr/>
          </p:nvSpPr>
          <p:spPr>
            <a:xfrm>
              <a:off x="5944520" y="1600200"/>
              <a:ext cx="2055688" cy="4572000"/>
            </a:xfrm>
            <a:custGeom>
              <a:avLst/>
              <a:gdLst>
                <a:gd name="connsiteX0" fmla="*/ 0 w 2055688"/>
                <a:gd name="connsiteY0" fmla="*/ 205569 h 4572000"/>
                <a:gd name="connsiteX1" fmla="*/ 205569 w 2055688"/>
                <a:gd name="connsiteY1" fmla="*/ 0 h 4572000"/>
                <a:gd name="connsiteX2" fmla="*/ 1850119 w 2055688"/>
                <a:gd name="connsiteY2" fmla="*/ 0 h 4572000"/>
                <a:gd name="connsiteX3" fmla="*/ 2055688 w 2055688"/>
                <a:gd name="connsiteY3" fmla="*/ 205569 h 4572000"/>
                <a:gd name="connsiteX4" fmla="*/ 2055688 w 2055688"/>
                <a:gd name="connsiteY4" fmla="*/ 4366431 h 4572000"/>
                <a:gd name="connsiteX5" fmla="*/ 1850119 w 2055688"/>
                <a:gd name="connsiteY5" fmla="*/ 4572000 h 4572000"/>
                <a:gd name="connsiteX6" fmla="*/ 205569 w 2055688"/>
                <a:gd name="connsiteY6" fmla="*/ 4572000 h 4572000"/>
                <a:gd name="connsiteX7" fmla="*/ 0 w 2055688"/>
                <a:gd name="connsiteY7" fmla="*/ 4366431 h 4572000"/>
                <a:gd name="connsiteX8" fmla="*/ 0 w 2055688"/>
                <a:gd name="connsiteY8" fmla="*/ 2055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5688" h="4572000">
                  <a:moveTo>
                    <a:pt x="0" y="205569"/>
                  </a:moveTo>
                  <a:cubicBezTo>
                    <a:pt x="0" y="92036"/>
                    <a:pt x="92036" y="0"/>
                    <a:pt x="205569" y="0"/>
                  </a:cubicBezTo>
                  <a:lnTo>
                    <a:pt x="1850119" y="0"/>
                  </a:lnTo>
                  <a:cubicBezTo>
                    <a:pt x="1963652" y="0"/>
                    <a:pt x="2055688" y="92036"/>
                    <a:pt x="2055688" y="205569"/>
                  </a:cubicBezTo>
                  <a:lnTo>
                    <a:pt x="2055688" y="4366431"/>
                  </a:lnTo>
                  <a:cubicBezTo>
                    <a:pt x="2055688" y="4479964"/>
                    <a:pt x="1963652" y="4572000"/>
                    <a:pt x="1850119" y="4572000"/>
                  </a:cubicBezTo>
                  <a:lnTo>
                    <a:pt x="205569" y="4572000"/>
                  </a:lnTo>
                  <a:cubicBezTo>
                    <a:pt x="92036" y="4572000"/>
                    <a:pt x="0" y="4479964"/>
                    <a:pt x="0" y="4366431"/>
                  </a:cubicBezTo>
                  <a:lnTo>
                    <a:pt x="0" y="20556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33261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Indirect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b="1" kern="12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26210" y="2409389"/>
              <a:ext cx="1644550" cy="723484"/>
            </a:xfrm>
            <a:custGeom>
              <a:avLst/>
              <a:gdLst>
                <a:gd name="connsiteX0" fmla="*/ 0 w 1644550"/>
                <a:gd name="connsiteY0" fmla="*/ 72348 h 723484"/>
                <a:gd name="connsiteX1" fmla="*/ 72348 w 1644550"/>
                <a:gd name="connsiteY1" fmla="*/ 0 h 723484"/>
                <a:gd name="connsiteX2" fmla="*/ 1572202 w 1644550"/>
                <a:gd name="connsiteY2" fmla="*/ 0 h 723484"/>
                <a:gd name="connsiteX3" fmla="*/ 1644550 w 1644550"/>
                <a:gd name="connsiteY3" fmla="*/ 72348 h 723484"/>
                <a:gd name="connsiteX4" fmla="*/ 1644550 w 1644550"/>
                <a:gd name="connsiteY4" fmla="*/ 651136 h 723484"/>
                <a:gd name="connsiteX5" fmla="*/ 1572202 w 1644550"/>
                <a:gd name="connsiteY5" fmla="*/ 723484 h 723484"/>
                <a:gd name="connsiteX6" fmla="*/ 72348 w 1644550"/>
                <a:gd name="connsiteY6" fmla="*/ 723484 h 723484"/>
                <a:gd name="connsiteX7" fmla="*/ 0 w 1644550"/>
                <a:gd name="connsiteY7" fmla="*/ 651136 h 723484"/>
                <a:gd name="connsiteX8" fmla="*/ 0 w 1644550"/>
                <a:gd name="connsiteY8" fmla="*/ 72348 h 72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550" h="723484">
                  <a:moveTo>
                    <a:pt x="0" y="72348"/>
                  </a:moveTo>
                  <a:cubicBezTo>
                    <a:pt x="0" y="32391"/>
                    <a:pt x="32391" y="0"/>
                    <a:pt x="72348" y="0"/>
                  </a:cubicBezTo>
                  <a:lnTo>
                    <a:pt x="1572202" y="0"/>
                  </a:lnTo>
                  <a:cubicBezTo>
                    <a:pt x="1612159" y="0"/>
                    <a:pt x="1644550" y="32391"/>
                    <a:pt x="1644550" y="72348"/>
                  </a:cubicBezTo>
                  <a:lnTo>
                    <a:pt x="1644550" y="651136"/>
                  </a:lnTo>
                  <a:cubicBezTo>
                    <a:pt x="1644550" y="691093"/>
                    <a:pt x="1612159" y="723484"/>
                    <a:pt x="1572202" y="723484"/>
                  </a:cubicBezTo>
                  <a:lnTo>
                    <a:pt x="72348" y="723484"/>
                  </a:lnTo>
                  <a:cubicBezTo>
                    <a:pt x="32391" y="723484"/>
                    <a:pt x="0" y="691093"/>
                    <a:pt x="0" y="651136"/>
                  </a:cubicBezTo>
                  <a:lnTo>
                    <a:pt x="0" y="72348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910" tIns="55480" rIns="66910" bIns="554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b="1" kern="1200" dirty="0" smtClean="0">
                  <a:solidFill>
                    <a:schemeClr val="tx2">
                      <a:lumMod val="25000"/>
                    </a:schemeClr>
                  </a:solidFill>
                </a:rPr>
                <a:t>中国公司  </a:t>
              </a:r>
              <a:r>
                <a:rPr lang="en-US" sz="1500" b="1" kern="1200" dirty="0" smtClean="0">
                  <a:latin typeface="Times New Roman" pitchFamily="18" charset="0"/>
                  <a:cs typeface="Times New Roman" pitchFamily="18" charset="0"/>
                </a:rPr>
                <a:t>Chinese Company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248532" y="4940318"/>
              <a:ext cx="1447665" cy="920158"/>
            </a:xfrm>
            <a:custGeom>
              <a:avLst/>
              <a:gdLst>
                <a:gd name="connsiteX0" fmla="*/ 0 w 1447665"/>
                <a:gd name="connsiteY0" fmla="*/ 92016 h 920158"/>
                <a:gd name="connsiteX1" fmla="*/ 92016 w 1447665"/>
                <a:gd name="connsiteY1" fmla="*/ 0 h 920158"/>
                <a:gd name="connsiteX2" fmla="*/ 1355649 w 1447665"/>
                <a:gd name="connsiteY2" fmla="*/ 0 h 920158"/>
                <a:gd name="connsiteX3" fmla="*/ 1447665 w 1447665"/>
                <a:gd name="connsiteY3" fmla="*/ 92016 h 920158"/>
                <a:gd name="connsiteX4" fmla="*/ 1447665 w 1447665"/>
                <a:gd name="connsiteY4" fmla="*/ 828142 h 920158"/>
                <a:gd name="connsiteX5" fmla="*/ 1355649 w 1447665"/>
                <a:gd name="connsiteY5" fmla="*/ 920158 h 920158"/>
                <a:gd name="connsiteX6" fmla="*/ 92016 w 1447665"/>
                <a:gd name="connsiteY6" fmla="*/ 920158 h 920158"/>
                <a:gd name="connsiteX7" fmla="*/ 0 w 1447665"/>
                <a:gd name="connsiteY7" fmla="*/ 828142 h 920158"/>
                <a:gd name="connsiteX8" fmla="*/ 0 w 1447665"/>
                <a:gd name="connsiteY8" fmla="*/ 92016 h 92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665" h="920158">
                  <a:moveTo>
                    <a:pt x="0" y="92016"/>
                  </a:moveTo>
                  <a:cubicBezTo>
                    <a:pt x="0" y="41197"/>
                    <a:pt x="41197" y="0"/>
                    <a:pt x="92016" y="0"/>
                  </a:cubicBezTo>
                  <a:lnTo>
                    <a:pt x="1355649" y="0"/>
                  </a:lnTo>
                  <a:cubicBezTo>
                    <a:pt x="1406468" y="0"/>
                    <a:pt x="1447665" y="41197"/>
                    <a:pt x="1447665" y="92016"/>
                  </a:cubicBezTo>
                  <a:lnTo>
                    <a:pt x="1447665" y="828142"/>
                  </a:lnTo>
                  <a:cubicBezTo>
                    <a:pt x="1447665" y="878961"/>
                    <a:pt x="1406468" y="920158"/>
                    <a:pt x="1355649" y="920158"/>
                  </a:cubicBezTo>
                  <a:lnTo>
                    <a:pt x="92016" y="920158"/>
                  </a:lnTo>
                  <a:cubicBezTo>
                    <a:pt x="41197" y="920158"/>
                    <a:pt x="0" y="878961"/>
                    <a:pt x="0" y="828142"/>
                  </a:cubicBezTo>
                  <a:lnTo>
                    <a:pt x="0" y="92016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91" tIns="57431" rIns="67591" bIns="5743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600" b="1" kern="1200" dirty="0" smtClean="0">
                  <a:solidFill>
                    <a:schemeClr val="tx2">
                      <a:lumMod val="25000"/>
                    </a:schemeClr>
                  </a:solidFill>
                </a:rPr>
                <a:t>联邦政府所有矿产    </a:t>
              </a:r>
              <a:endParaRPr lang="en-US" altLang="zh-CN" sz="1600" b="1" kern="1200" dirty="0" smtClean="0">
                <a:solidFill>
                  <a:schemeClr val="tx2">
                    <a:lumMod val="25000"/>
                  </a:schemeClr>
                </a:solidFill>
              </a:endParaRPr>
            </a:p>
            <a:p>
              <a:pPr lvl="0" algn="ctr" defTabSz="711200">
                <a:lnSpc>
                  <a:spcPts val="12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500" b="1" kern="1200" dirty="0" smtClean="0">
                  <a:latin typeface="Times New Roman" pitchFamily="18" charset="0"/>
                  <a:cs typeface="Times New Roman" pitchFamily="18" charset="0"/>
                </a:rPr>
                <a:t>Federal Owned Minerals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6781800" y="3276600"/>
              <a:ext cx="457200" cy="1600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7-Point Star 13"/>
          <p:cNvSpPr/>
          <p:nvPr/>
        </p:nvSpPr>
        <p:spPr>
          <a:xfrm>
            <a:off x="6400800" y="3443645"/>
            <a:ext cx="1219200" cy="1052155"/>
          </a:xfrm>
          <a:prstGeom prst="star7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通过美国实体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U.S. Corp/ LLC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657600" y="1600200"/>
            <a:ext cx="2132743" cy="4572000"/>
            <a:chOff x="3657600" y="1600200"/>
            <a:chExt cx="2132743" cy="4572000"/>
          </a:xfrm>
        </p:grpSpPr>
        <p:grpSp>
          <p:nvGrpSpPr>
            <p:cNvPr id="24" name="Group 23"/>
            <p:cNvGrpSpPr/>
            <p:nvPr/>
          </p:nvGrpSpPr>
          <p:grpSpPr>
            <a:xfrm>
              <a:off x="3734655" y="1600200"/>
              <a:ext cx="2055688" cy="4572000"/>
              <a:chOff x="3734655" y="1600200"/>
              <a:chExt cx="2055688" cy="457200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3734655" y="1600200"/>
                <a:ext cx="2055688" cy="4572000"/>
              </a:xfrm>
              <a:custGeom>
                <a:avLst/>
                <a:gdLst>
                  <a:gd name="connsiteX0" fmla="*/ 0 w 2055688"/>
                  <a:gd name="connsiteY0" fmla="*/ 205569 h 4572000"/>
                  <a:gd name="connsiteX1" fmla="*/ 205569 w 2055688"/>
                  <a:gd name="connsiteY1" fmla="*/ 0 h 4572000"/>
                  <a:gd name="connsiteX2" fmla="*/ 1850119 w 2055688"/>
                  <a:gd name="connsiteY2" fmla="*/ 0 h 4572000"/>
                  <a:gd name="connsiteX3" fmla="*/ 2055688 w 2055688"/>
                  <a:gd name="connsiteY3" fmla="*/ 205569 h 4572000"/>
                  <a:gd name="connsiteX4" fmla="*/ 2055688 w 2055688"/>
                  <a:gd name="connsiteY4" fmla="*/ 4366431 h 4572000"/>
                  <a:gd name="connsiteX5" fmla="*/ 1850119 w 2055688"/>
                  <a:gd name="connsiteY5" fmla="*/ 4572000 h 4572000"/>
                  <a:gd name="connsiteX6" fmla="*/ 205569 w 2055688"/>
                  <a:gd name="connsiteY6" fmla="*/ 4572000 h 4572000"/>
                  <a:gd name="connsiteX7" fmla="*/ 0 w 2055688"/>
                  <a:gd name="connsiteY7" fmla="*/ 4366431 h 4572000"/>
                  <a:gd name="connsiteX8" fmla="*/ 0 w 2055688"/>
                  <a:gd name="connsiteY8" fmla="*/ 205569 h 4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5688" h="4572000">
                    <a:moveTo>
                      <a:pt x="0" y="205569"/>
                    </a:moveTo>
                    <a:cubicBezTo>
                      <a:pt x="0" y="92036"/>
                      <a:pt x="92036" y="0"/>
                      <a:pt x="205569" y="0"/>
                    </a:cubicBezTo>
                    <a:lnTo>
                      <a:pt x="1850119" y="0"/>
                    </a:lnTo>
                    <a:cubicBezTo>
                      <a:pt x="1963652" y="0"/>
                      <a:pt x="2055688" y="92036"/>
                      <a:pt x="2055688" y="205569"/>
                    </a:cubicBezTo>
                    <a:lnTo>
                      <a:pt x="2055688" y="4366431"/>
                    </a:lnTo>
                    <a:cubicBezTo>
                      <a:pt x="2055688" y="4479964"/>
                      <a:pt x="1963652" y="4572000"/>
                      <a:pt x="1850119" y="4572000"/>
                    </a:cubicBezTo>
                    <a:lnTo>
                      <a:pt x="205569" y="4572000"/>
                    </a:lnTo>
                    <a:cubicBezTo>
                      <a:pt x="92036" y="4572000"/>
                      <a:pt x="0" y="4479964"/>
                      <a:pt x="0" y="4366431"/>
                    </a:cubicBezTo>
                    <a:lnTo>
                      <a:pt x="0" y="205569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300000" prstMaterial="plastic"/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5730" tIns="125730" rIns="125730" bIns="3326130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b="1" kern="1200" cap="none" spc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Direct</a:t>
                </a:r>
              </a:p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b="1" kern="1200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952871" y="2409374"/>
                <a:ext cx="1644550" cy="723484"/>
              </a:xfrm>
              <a:custGeom>
                <a:avLst/>
                <a:gdLst>
                  <a:gd name="connsiteX0" fmla="*/ 0 w 1644550"/>
                  <a:gd name="connsiteY0" fmla="*/ 72348 h 723484"/>
                  <a:gd name="connsiteX1" fmla="*/ 72348 w 1644550"/>
                  <a:gd name="connsiteY1" fmla="*/ 0 h 723484"/>
                  <a:gd name="connsiteX2" fmla="*/ 1572202 w 1644550"/>
                  <a:gd name="connsiteY2" fmla="*/ 0 h 723484"/>
                  <a:gd name="connsiteX3" fmla="*/ 1644550 w 1644550"/>
                  <a:gd name="connsiteY3" fmla="*/ 72348 h 723484"/>
                  <a:gd name="connsiteX4" fmla="*/ 1644550 w 1644550"/>
                  <a:gd name="connsiteY4" fmla="*/ 651136 h 723484"/>
                  <a:gd name="connsiteX5" fmla="*/ 1572202 w 1644550"/>
                  <a:gd name="connsiteY5" fmla="*/ 723484 h 723484"/>
                  <a:gd name="connsiteX6" fmla="*/ 72348 w 1644550"/>
                  <a:gd name="connsiteY6" fmla="*/ 723484 h 723484"/>
                  <a:gd name="connsiteX7" fmla="*/ 0 w 1644550"/>
                  <a:gd name="connsiteY7" fmla="*/ 651136 h 723484"/>
                  <a:gd name="connsiteX8" fmla="*/ 0 w 1644550"/>
                  <a:gd name="connsiteY8" fmla="*/ 72348 h 72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4550" h="723484">
                    <a:moveTo>
                      <a:pt x="0" y="72348"/>
                    </a:moveTo>
                    <a:cubicBezTo>
                      <a:pt x="0" y="32391"/>
                      <a:pt x="32391" y="0"/>
                      <a:pt x="72348" y="0"/>
                    </a:cubicBezTo>
                    <a:lnTo>
                      <a:pt x="1572202" y="0"/>
                    </a:lnTo>
                    <a:cubicBezTo>
                      <a:pt x="1612159" y="0"/>
                      <a:pt x="1644550" y="32391"/>
                      <a:pt x="1644550" y="72348"/>
                    </a:cubicBezTo>
                    <a:lnTo>
                      <a:pt x="1644550" y="651136"/>
                    </a:lnTo>
                    <a:cubicBezTo>
                      <a:pt x="1644550" y="691093"/>
                      <a:pt x="1612159" y="723484"/>
                      <a:pt x="1572202" y="723484"/>
                    </a:cubicBezTo>
                    <a:lnTo>
                      <a:pt x="72348" y="723484"/>
                    </a:lnTo>
                    <a:cubicBezTo>
                      <a:pt x="32391" y="723484"/>
                      <a:pt x="0" y="691093"/>
                      <a:pt x="0" y="651136"/>
                    </a:cubicBezTo>
                    <a:lnTo>
                      <a:pt x="0" y="72348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910" tIns="55480" rIns="66910" bIns="554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800" b="1" kern="1200" dirty="0" smtClean="0">
                    <a:solidFill>
                      <a:schemeClr val="tx2">
                        <a:lumMod val="25000"/>
                      </a:schemeClr>
                    </a:solidFill>
                  </a:rPr>
                  <a:t>中国公司  </a:t>
                </a:r>
                <a:r>
                  <a:rPr lang="en-US" sz="1500" b="1" kern="1200" dirty="0" smtClean="0">
                    <a:latin typeface="Times New Roman" pitchFamily="18" charset="0"/>
                    <a:cs typeface="Times New Roman" pitchFamily="18" charset="0"/>
                  </a:rPr>
                  <a:t>Chinese Company</a:t>
                </a:r>
                <a:endParaRPr lang="en-US" sz="1500" b="1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3940223" y="5002123"/>
                <a:ext cx="1644551" cy="778196"/>
              </a:xfrm>
              <a:custGeom>
                <a:avLst/>
                <a:gdLst>
                  <a:gd name="connsiteX0" fmla="*/ 0 w 1644550"/>
                  <a:gd name="connsiteY0" fmla="*/ 77820 h 778195"/>
                  <a:gd name="connsiteX1" fmla="*/ 77820 w 1644550"/>
                  <a:gd name="connsiteY1" fmla="*/ 0 h 778195"/>
                  <a:gd name="connsiteX2" fmla="*/ 1566731 w 1644550"/>
                  <a:gd name="connsiteY2" fmla="*/ 0 h 778195"/>
                  <a:gd name="connsiteX3" fmla="*/ 1644551 w 1644550"/>
                  <a:gd name="connsiteY3" fmla="*/ 77820 h 778195"/>
                  <a:gd name="connsiteX4" fmla="*/ 1644550 w 1644550"/>
                  <a:gd name="connsiteY4" fmla="*/ 700376 h 778195"/>
                  <a:gd name="connsiteX5" fmla="*/ 1566730 w 1644550"/>
                  <a:gd name="connsiteY5" fmla="*/ 778196 h 778195"/>
                  <a:gd name="connsiteX6" fmla="*/ 77820 w 1644550"/>
                  <a:gd name="connsiteY6" fmla="*/ 778195 h 778195"/>
                  <a:gd name="connsiteX7" fmla="*/ 0 w 1644550"/>
                  <a:gd name="connsiteY7" fmla="*/ 700375 h 778195"/>
                  <a:gd name="connsiteX8" fmla="*/ 0 w 1644550"/>
                  <a:gd name="connsiteY8" fmla="*/ 77820 h 77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4550" h="778195">
                    <a:moveTo>
                      <a:pt x="1644550" y="77821"/>
                    </a:moveTo>
                    <a:cubicBezTo>
                      <a:pt x="1644550" y="34842"/>
                      <a:pt x="1609709" y="1"/>
                      <a:pt x="1566730" y="1"/>
                    </a:cubicBezTo>
                    <a:lnTo>
                      <a:pt x="77819" y="1"/>
                    </a:lnTo>
                    <a:cubicBezTo>
                      <a:pt x="34840" y="1"/>
                      <a:pt x="-1" y="34842"/>
                      <a:pt x="-1" y="77821"/>
                    </a:cubicBezTo>
                    <a:cubicBezTo>
                      <a:pt x="-1" y="285339"/>
                      <a:pt x="0" y="492857"/>
                      <a:pt x="0" y="700375"/>
                    </a:cubicBezTo>
                    <a:cubicBezTo>
                      <a:pt x="0" y="743354"/>
                      <a:pt x="34841" y="778195"/>
                      <a:pt x="77820" y="778195"/>
                    </a:cubicBezTo>
                    <a:lnTo>
                      <a:pt x="1566730" y="778194"/>
                    </a:lnTo>
                    <a:cubicBezTo>
                      <a:pt x="1609709" y="778194"/>
                      <a:pt x="1644550" y="743353"/>
                      <a:pt x="1644550" y="700374"/>
                    </a:cubicBezTo>
                    <a:lnTo>
                      <a:pt x="1644550" y="77821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434" tIns="53273" rIns="63433" bIns="5327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600" b="1" kern="1200" dirty="0" smtClean="0">
                    <a:solidFill>
                      <a:schemeClr val="tx2">
                        <a:lumMod val="25000"/>
                      </a:schemeClr>
                    </a:solidFill>
                  </a:rPr>
                  <a:t>州府所有矿产</a:t>
                </a:r>
                <a:r>
                  <a:rPr lang="en-US" sz="1500" b="1" kern="1200" dirty="0" smtClean="0">
                    <a:latin typeface="Times New Roman" pitchFamily="18" charset="0"/>
                    <a:cs typeface="Times New Roman" pitchFamily="18" charset="0"/>
                  </a:rPr>
                  <a:t>State Owned Minerals</a:t>
                </a:r>
                <a:endParaRPr lang="en-US" sz="1500" b="1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4572000" y="3276600"/>
                <a:ext cx="457200" cy="16002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Parallelogram 15"/>
            <p:cNvSpPr/>
            <p:nvPr/>
          </p:nvSpPr>
          <p:spPr>
            <a:xfrm>
              <a:off x="3657600" y="3657600"/>
              <a:ext cx="1371600" cy="747355"/>
            </a:xfrm>
            <a:prstGeom prst="parallelogram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  <a:spcAft>
                  <a:spcPts val="300"/>
                </a:spcAft>
              </a:pPr>
              <a:r>
                <a:rPr lang="zh-CN" altLang="en-US" sz="13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在州内注册营业</a:t>
              </a:r>
              <a:endParaRPr lang="en-US" altLang="zh-CN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1200"/>
                </a:lnSpc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Register in State</a:t>
              </a:r>
              <a:endPara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00600" y="3429000"/>
            <a:ext cx="1828800" cy="14157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6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租赁</a:t>
            </a:r>
            <a:r>
              <a:rPr lang="en-US" sz="400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Lease</a:t>
            </a:r>
            <a:endParaRPr lang="en-US" sz="400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0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1524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C514"/>
                </a:solidFill>
                <a:latin typeface="+mn-ea"/>
                <a:cs typeface="Times New Roman" pitchFamily="18" charset="0"/>
              </a:rPr>
              <a:t>1988-2012</a:t>
            </a:r>
            <a:r>
              <a:rPr lang="zh-CN" altLang="en-US" sz="4400" b="1" dirty="0" smtClean="0">
                <a:solidFill>
                  <a:srgbClr val="FFC514"/>
                </a:solidFill>
                <a:latin typeface="+mn-ea"/>
                <a:cs typeface="Times New Roman" pitchFamily="18" charset="0"/>
              </a:rPr>
              <a:t>年数据统计 </a:t>
            </a:r>
            <a:endParaRPr lang="en-US" sz="4400" b="1" dirty="0" smtClean="0">
              <a:solidFill>
                <a:srgbClr val="FFC514"/>
              </a:solidFill>
              <a:latin typeface="+mn-ea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Statistics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56161767"/>
              </p:ext>
            </p:extLst>
          </p:nvPr>
        </p:nvGraphicFramePr>
        <p:xfrm>
          <a:off x="990600" y="1537395"/>
          <a:ext cx="7162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884790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13900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C514"/>
                </a:solidFill>
                <a:latin typeface="+mn-ea"/>
                <a:cs typeface="Times New Roman" pitchFamily="18" charset="0"/>
              </a:rPr>
              <a:t>审</a:t>
            </a:r>
            <a:r>
              <a:rPr lang="zh-CN" altLang="en-US" sz="4400" dirty="0" smtClean="0">
                <a:solidFill>
                  <a:srgbClr val="FFC514"/>
                </a:solidFill>
                <a:latin typeface="+mn-ea"/>
                <a:cs typeface="Times New Roman" pitchFamily="18" charset="0"/>
              </a:rPr>
              <a:t>查数据</a:t>
            </a:r>
            <a:endParaRPr lang="en-US" altLang="zh-CN" sz="4400" dirty="0" smtClean="0">
              <a:solidFill>
                <a:srgbClr val="FFC514"/>
              </a:solidFill>
              <a:latin typeface="+mn-ea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Investigation Statistics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90600" y="3886200"/>
            <a:ext cx="883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971550" lvl="1" indent="-514350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endParaRPr lang="en-US" altLang="zh-CN" sz="600" b="0" kern="0" dirty="0" smtClean="0">
              <a:ea typeface="宋体" pitchFamily="2" charset="-122"/>
            </a:endParaRPr>
          </a:p>
          <a:p>
            <a:pPr marL="971550" lvl="1" indent="-51435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400" kern="0" dirty="0" smtClean="0">
                <a:solidFill>
                  <a:schemeClr val="accent3"/>
                </a:solidFill>
                <a:ea typeface="宋体" pitchFamily="2" charset="-122"/>
              </a:rPr>
              <a:t>只有</a:t>
            </a:r>
            <a:r>
              <a:rPr lang="en-US" altLang="zh-CN" sz="2400" kern="0" dirty="0" smtClean="0">
                <a:solidFill>
                  <a:schemeClr val="accent3"/>
                </a:solidFill>
                <a:ea typeface="宋体" pitchFamily="2" charset="-122"/>
              </a:rPr>
              <a:t>121</a:t>
            </a:r>
            <a:r>
              <a:rPr lang="zh-CN" altLang="en-US" sz="2400" kern="0" dirty="0" smtClean="0">
                <a:solidFill>
                  <a:schemeClr val="accent3"/>
                </a:solidFill>
                <a:ea typeface="宋体" pitchFamily="2" charset="-122"/>
              </a:rPr>
              <a:t>收购被调查</a:t>
            </a:r>
            <a:r>
              <a:rPr lang="zh-CN" altLang="en-US" sz="2400" b="0" kern="0" dirty="0" smtClean="0">
                <a:solidFill>
                  <a:schemeClr val="accent3"/>
                </a:solidFill>
                <a:ea typeface="宋体" pitchFamily="2" charset="-122"/>
              </a:rPr>
              <a:t>     </a:t>
            </a:r>
            <a:r>
              <a:rPr lang="en-US" altLang="zh-CN" sz="2400" b="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Only 121 investigations</a:t>
            </a:r>
            <a:endParaRPr lang="en-US" altLang="zh-CN" sz="2400" b="0" kern="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1308100" lvl="2" indent="-3937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2200" kern="0" dirty="0" smtClean="0">
                <a:solidFill>
                  <a:schemeClr val="accent3"/>
                </a:solidFill>
                <a:ea typeface="宋体" pitchFamily="2" charset="-122"/>
              </a:rPr>
              <a:t>89</a:t>
            </a:r>
            <a:r>
              <a:rPr lang="zh-CN" altLang="en-US" sz="2200" kern="0" dirty="0" smtClean="0">
                <a:solidFill>
                  <a:schemeClr val="accent3"/>
                </a:solidFill>
                <a:ea typeface="宋体" pitchFamily="2" charset="-122"/>
              </a:rPr>
              <a:t>个通过；</a:t>
            </a:r>
            <a:r>
              <a:rPr lang="en-US" altLang="zh-CN" sz="2200" kern="0" dirty="0" smtClean="0">
                <a:solidFill>
                  <a:schemeClr val="accent3"/>
                </a:solidFill>
                <a:ea typeface="宋体" pitchFamily="2" charset="-122"/>
              </a:rPr>
              <a:t>18</a:t>
            </a:r>
            <a:r>
              <a:rPr lang="zh-CN" altLang="en-US" sz="2200" kern="0" dirty="0" smtClean="0">
                <a:solidFill>
                  <a:schemeClr val="accent3"/>
                </a:solidFill>
                <a:ea typeface="宋体" pitchFamily="2" charset="-122"/>
              </a:rPr>
              <a:t>个</a:t>
            </a:r>
            <a:r>
              <a:rPr lang="zh-CN" altLang="en-US" sz="2200" kern="0" dirty="0">
                <a:solidFill>
                  <a:schemeClr val="accent3"/>
                </a:solidFill>
                <a:ea typeface="宋体" pitchFamily="2" charset="-122"/>
              </a:rPr>
              <a:t>主动放弃收</a:t>
            </a:r>
            <a:r>
              <a:rPr lang="zh-CN" altLang="en-US" sz="2200" kern="0" dirty="0" smtClean="0">
                <a:solidFill>
                  <a:schemeClr val="accent3"/>
                </a:solidFill>
                <a:ea typeface="宋体" pitchFamily="2" charset="-122"/>
              </a:rPr>
              <a:t>购</a:t>
            </a:r>
            <a:endParaRPr lang="en-US" altLang="zh-CN" sz="2200" kern="0" dirty="0" smtClean="0">
              <a:solidFill>
                <a:schemeClr val="accent3"/>
              </a:solidFill>
              <a:ea typeface="宋体" pitchFamily="2" charset="-122"/>
            </a:endParaRPr>
          </a:p>
          <a:p>
            <a:pPr lvl="2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000" b="0" kern="0" dirty="0">
                <a:ea typeface="宋体" pitchFamily="2" charset="-122"/>
              </a:rPr>
              <a:t> </a:t>
            </a:r>
            <a:r>
              <a:rPr lang="en-US" altLang="zh-CN" sz="2000" b="0" kern="0" dirty="0" smtClean="0">
                <a:ea typeface="宋体" pitchFamily="2" charset="-122"/>
              </a:rPr>
              <a:t>     </a:t>
            </a:r>
            <a:r>
              <a:rPr lang="en-US" altLang="zh-CN" sz="2200" b="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89 allowed to proceed; 18 withdrawn</a:t>
            </a:r>
          </a:p>
          <a:p>
            <a:pPr marL="1308100" lvl="2" indent="-3937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200" kern="0" dirty="0" smtClean="0">
                <a:solidFill>
                  <a:schemeClr val="accent3"/>
                </a:solidFill>
                <a:ea typeface="宋体" pitchFamily="2" charset="-122"/>
              </a:rPr>
              <a:t>剩下</a:t>
            </a:r>
            <a:r>
              <a:rPr lang="en-US" altLang="zh-CN" sz="2200" kern="0" dirty="0" smtClean="0">
                <a:solidFill>
                  <a:schemeClr val="accent3"/>
                </a:solidFill>
                <a:ea typeface="宋体" pitchFamily="2" charset="-122"/>
              </a:rPr>
              <a:t>14</a:t>
            </a:r>
            <a:r>
              <a:rPr lang="zh-CN" altLang="en-US" sz="2200" kern="0" dirty="0" smtClean="0">
                <a:solidFill>
                  <a:schemeClr val="accent3"/>
                </a:solidFill>
                <a:ea typeface="宋体" pitchFamily="2" charset="-122"/>
              </a:rPr>
              <a:t>个经由</a:t>
            </a:r>
            <a:r>
              <a:rPr lang="zh-CN" altLang="en-US" sz="2200" kern="0" dirty="0">
                <a:solidFill>
                  <a:schemeClr val="accent3"/>
                </a:solidFill>
                <a:ea typeface="宋体" pitchFamily="2" charset="-122"/>
              </a:rPr>
              <a:t>总统决定</a:t>
            </a:r>
            <a:r>
              <a:rPr lang="zh-CN" altLang="en-US" sz="2200" kern="0" dirty="0" smtClean="0">
                <a:solidFill>
                  <a:schemeClr val="accent3"/>
                </a:solidFill>
                <a:ea typeface="宋体" pitchFamily="2" charset="-122"/>
              </a:rPr>
              <a:t>，一</a:t>
            </a:r>
            <a:r>
              <a:rPr lang="zh-CN" altLang="en-US" sz="2200" kern="0" dirty="0">
                <a:solidFill>
                  <a:schemeClr val="accent3"/>
                </a:solidFill>
                <a:ea typeface="宋体" pitchFamily="2" charset="-122"/>
              </a:rPr>
              <a:t>半</a:t>
            </a:r>
            <a:r>
              <a:rPr lang="zh-CN" altLang="en-US" sz="2200" kern="0" dirty="0" smtClean="0">
                <a:solidFill>
                  <a:schemeClr val="accent3"/>
                </a:solidFill>
                <a:ea typeface="宋体" pitchFamily="2" charset="-122"/>
              </a:rPr>
              <a:t>被最终否</a:t>
            </a:r>
            <a:r>
              <a:rPr lang="zh-CN" altLang="en-US" sz="2200" kern="0" dirty="0">
                <a:solidFill>
                  <a:schemeClr val="accent3"/>
                </a:solidFill>
                <a:ea typeface="宋体" pitchFamily="2" charset="-122"/>
              </a:rPr>
              <a:t>决</a:t>
            </a:r>
            <a:endParaRPr lang="en-US" altLang="zh-CN" sz="2200" kern="0" dirty="0">
              <a:solidFill>
                <a:schemeClr val="accent3"/>
              </a:solidFill>
              <a:ea typeface="宋体" pitchFamily="2" charset="-122"/>
            </a:endParaRPr>
          </a:p>
          <a:p>
            <a:pPr lvl="2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000" b="0" kern="0" dirty="0">
                <a:ea typeface="宋体" pitchFamily="2" charset="-122"/>
              </a:rPr>
              <a:t> </a:t>
            </a:r>
            <a:r>
              <a:rPr lang="en-US" altLang="zh-CN" sz="2000" b="0" kern="0" dirty="0" smtClean="0">
                <a:ea typeface="宋体" pitchFamily="2" charset="-122"/>
              </a:rPr>
              <a:t>      </a:t>
            </a:r>
            <a:r>
              <a:rPr lang="en-US" altLang="zh-CN" sz="2200" b="0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14 decided by the President – ½ denied</a:t>
            </a:r>
          </a:p>
          <a:p>
            <a:pPr marL="1308100" lvl="2" indent="-39370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200" kern="0" dirty="0" smtClean="0">
                <a:solidFill>
                  <a:schemeClr val="accent3"/>
                </a:solidFill>
                <a:ea typeface="宋体" pitchFamily="2" charset="-122"/>
              </a:rPr>
              <a:t>被否决的大</a:t>
            </a:r>
            <a:r>
              <a:rPr lang="zh-CN" altLang="en-US" sz="2200" kern="0" dirty="0">
                <a:solidFill>
                  <a:schemeClr val="accent3"/>
                </a:solidFill>
                <a:ea typeface="宋体" pitchFamily="2" charset="-122"/>
              </a:rPr>
              <a:t>约有一</a:t>
            </a:r>
            <a:r>
              <a:rPr lang="zh-CN" altLang="en-US" sz="2200" kern="0" dirty="0" smtClean="0">
                <a:solidFill>
                  <a:schemeClr val="accent3"/>
                </a:solidFill>
                <a:ea typeface="宋体" pitchFamily="2" charset="-122"/>
              </a:rPr>
              <a:t>半为中</a:t>
            </a:r>
            <a:r>
              <a:rPr lang="zh-CN" altLang="en-US" sz="2200" kern="0" dirty="0">
                <a:solidFill>
                  <a:schemeClr val="accent3"/>
                </a:solidFill>
                <a:ea typeface="宋体" pitchFamily="2" charset="-122"/>
              </a:rPr>
              <a:t>国企</a:t>
            </a:r>
            <a:r>
              <a:rPr lang="zh-CN" altLang="en-US" sz="2200" kern="0" dirty="0" smtClean="0">
                <a:solidFill>
                  <a:schemeClr val="accent3"/>
                </a:solidFill>
                <a:ea typeface="宋体" pitchFamily="2" charset="-122"/>
              </a:rPr>
              <a:t>业</a:t>
            </a:r>
            <a:endParaRPr lang="en-US" altLang="zh-CN" sz="2200" b="0" kern="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3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200" b="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Approximately </a:t>
            </a:r>
            <a:r>
              <a:rPr lang="en-US" altLang="zh-CN" sz="2200" b="0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½  denied firms Chinese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97155"/>
            <a:ext cx="4572000" cy="25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018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1524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C514"/>
                </a:solidFill>
                <a:latin typeface="+mn-ea"/>
                <a:cs typeface="Times New Roman" pitchFamily="18" charset="0"/>
              </a:rPr>
              <a:t>失败的中国案例回顾</a:t>
            </a:r>
            <a:endParaRPr lang="en-US" altLang="zh-CN" sz="4400" b="1" dirty="0" smtClean="0">
              <a:solidFill>
                <a:srgbClr val="FFC514"/>
              </a:solidFill>
              <a:latin typeface="+mn-ea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Review of Some Chinese Cases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15240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971550" lvl="1" indent="-514350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2800" kern="0" dirty="0" smtClean="0">
                <a:solidFill>
                  <a:schemeClr val="accent3"/>
                </a:solidFill>
                <a:latin typeface="+mn-ea"/>
              </a:rPr>
              <a:t>2003</a:t>
            </a:r>
            <a:r>
              <a:rPr lang="zh-CN" altLang="en-US" sz="2800" kern="0" dirty="0" smtClean="0">
                <a:solidFill>
                  <a:schemeClr val="accent3"/>
                </a:solidFill>
                <a:latin typeface="+mn-ea"/>
              </a:rPr>
              <a:t>年 和记黄埔有限公司</a:t>
            </a:r>
            <a:r>
              <a:rPr lang="en-US" altLang="zh-CN" sz="2800" kern="0" dirty="0" smtClean="0">
                <a:solidFill>
                  <a:schemeClr val="accent3"/>
                </a:solidFill>
                <a:latin typeface="+mn-ea"/>
              </a:rPr>
              <a:t>– </a:t>
            </a:r>
            <a:r>
              <a:rPr lang="zh-CN" altLang="en-US" sz="2800" kern="0" dirty="0" smtClean="0">
                <a:solidFill>
                  <a:schemeClr val="accent3"/>
                </a:solidFill>
                <a:latin typeface="+mn-ea"/>
              </a:rPr>
              <a:t>环球电讯的光纤通信网络业务</a:t>
            </a:r>
            <a:endParaRPr lang="en-US" altLang="zh-CN" sz="2800" kern="0" dirty="0" smtClean="0">
              <a:solidFill>
                <a:schemeClr val="accent3"/>
              </a:solidFill>
              <a:latin typeface="+mn-ea"/>
            </a:endParaRPr>
          </a:p>
          <a:p>
            <a:pPr marL="969963" lvl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6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2003 </a:t>
            </a:r>
            <a:r>
              <a:rPr lang="en-US" altLang="zh-CN" sz="2600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Hutchinson Whampoa Ltd.  </a:t>
            </a:r>
            <a:r>
              <a:rPr lang="en-US" altLang="zh-CN" sz="26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 </a:t>
            </a:r>
            <a:r>
              <a:rPr lang="en-US" altLang="zh-CN" sz="2600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Global Crossing’s Fiber Optic </a:t>
            </a:r>
            <a:r>
              <a:rPr lang="en-US" altLang="zh-CN" sz="26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Network</a:t>
            </a:r>
          </a:p>
          <a:p>
            <a:pPr marL="971550" lvl="1" indent="-514350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2800" kern="0" dirty="0">
                <a:solidFill>
                  <a:schemeClr val="accent3"/>
                </a:solidFill>
                <a:latin typeface="+mn-ea"/>
              </a:rPr>
              <a:t>2005</a:t>
            </a:r>
            <a:r>
              <a:rPr lang="zh-CN" altLang="en-US" sz="2800" kern="0" dirty="0">
                <a:solidFill>
                  <a:schemeClr val="accent3"/>
                </a:solidFill>
                <a:latin typeface="+mn-ea"/>
              </a:rPr>
              <a:t>年 中国海洋石油公司</a:t>
            </a:r>
            <a:r>
              <a:rPr lang="en-US" altLang="zh-CN" sz="2800" kern="0" dirty="0">
                <a:solidFill>
                  <a:schemeClr val="accent3"/>
                </a:solidFill>
                <a:latin typeface="+mn-ea"/>
              </a:rPr>
              <a:t>—</a:t>
            </a:r>
            <a:r>
              <a:rPr lang="zh-CN" altLang="en-US" sz="2800" kern="0" dirty="0">
                <a:solidFill>
                  <a:schemeClr val="accent3"/>
                </a:solidFill>
                <a:latin typeface="+mn-ea"/>
              </a:rPr>
              <a:t>竞购美国石油巨头尤尼科</a:t>
            </a:r>
            <a:endParaRPr lang="en-US" altLang="zh-CN" sz="2800" kern="0" dirty="0">
              <a:solidFill>
                <a:schemeClr val="accent3"/>
              </a:solidFill>
              <a:latin typeface="+mn-ea"/>
            </a:endParaRPr>
          </a:p>
          <a:p>
            <a:pPr marL="969963" lvl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600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2005 China’s National Offshore Oil Corporation of Unocal</a:t>
            </a:r>
          </a:p>
          <a:p>
            <a:pPr marL="969963" lvl="1" indent="-514350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2800" kern="0" dirty="0">
                <a:solidFill>
                  <a:schemeClr val="accent3"/>
                </a:solidFill>
                <a:latin typeface="+mn-ea"/>
              </a:rPr>
              <a:t>2011</a:t>
            </a:r>
            <a:r>
              <a:rPr lang="zh-CN" altLang="en-US" sz="2800" kern="0" dirty="0">
                <a:solidFill>
                  <a:schemeClr val="accent3"/>
                </a:solidFill>
                <a:latin typeface="+mn-ea"/>
              </a:rPr>
              <a:t>华为技术</a:t>
            </a:r>
            <a:endParaRPr lang="en-US" altLang="zh-CN" sz="2600" kern="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55613" lvl="1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6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2011 </a:t>
            </a:r>
            <a:r>
              <a:rPr lang="en-US" altLang="zh-CN" sz="2600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Huawei Telecommunications</a:t>
            </a:r>
          </a:p>
          <a:p>
            <a:pPr marL="971550" lvl="1" indent="-514350">
              <a:lnSpc>
                <a:spcPts val="3000"/>
              </a:lnSpc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2800" kern="0" dirty="0">
                <a:solidFill>
                  <a:schemeClr val="accent3"/>
                </a:solidFill>
                <a:latin typeface="+mn-ea"/>
              </a:rPr>
              <a:t>2013</a:t>
            </a:r>
            <a:r>
              <a:rPr lang="zh-CN" altLang="en-US" sz="2800" kern="0" dirty="0">
                <a:solidFill>
                  <a:schemeClr val="accent3"/>
                </a:solidFill>
                <a:latin typeface="+mn-ea"/>
              </a:rPr>
              <a:t>年 劳斯集团</a:t>
            </a:r>
            <a:endParaRPr lang="en-US" altLang="zh-CN" sz="2800" kern="0" dirty="0">
              <a:solidFill>
                <a:schemeClr val="accent3"/>
              </a:solidFill>
              <a:latin typeface="+mn-ea"/>
            </a:endParaRPr>
          </a:p>
          <a:p>
            <a:pPr marL="914400" lvl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600" b="0" kern="0" dirty="0" smtClean="0">
                <a:ea typeface="宋体" pitchFamily="2" charset="-122"/>
              </a:rPr>
              <a:t> </a:t>
            </a:r>
            <a:r>
              <a:rPr lang="en-US" altLang="zh-CN" sz="2600" b="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2013 </a:t>
            </a:r>
            <a:r>
              <a:rPr lang="en-US" altLang="zh-CN" sz="2600" b="0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Ralls Corporation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defRPr/>
            </a:pPr>
            <a:endParaRPr lang="en-US" altLang="zh-CN" sz="2800" b="0" kern="0" dirty="0" smtClean="0">
              <a:ea typeface="宋体" pitchFamily="2" charset="-122"/>
            </a:endParaRPr>
          </a:p>
          <a:p>
            <a:pPr marL="971550" lvl="1" indent="-514350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endParaRPr lang="en-US" altLang="zh-CN" sz="2800" b="0" kern="0" dirty="0" smtClean="0">
              <a:ea typeface="宋体" pitchFamily="2" charset="-122"/>
            </a:endParaRPr>
          </a:p>
          <a:p>
            <a:pPr marL="514350" indent="-514350"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buAutoNum type="alphaLcParenR" startAt="5"/>
              <a:defRPr/>
            </a:pPr>
            <a:endParaRPr lang="en-US" altLang="zh-CN" sz="3200" kern="0" dirty="0" smtClean="0">
              <a:ea typeface="宋体" pitchFamily="2" charset="-122"/>
            </a:endParaRPr>
          </a:p>
          <a:p>
            <a:pPr marL="514350" indent="-514350"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buAutoNum type="alphaLcParenR" startAt="5"/>
              <a:defRPr/>
            </a:pPr>
            <a:endParaRPr lang="en-US" altLang="zh-CN" sz="3200" kern="0" dirty="0">
              <a:ea typeface="宋体" pitchFamily="2" charset="-122"/>
            </a:endParaRPr>
          </a:p>
          <a:p>
            <a:pPr marL="514350" indent="-514350" eaLnBrk="1" hangingPunct="1"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Pct val="90000"/>
              <a:buAutoNum type="alphaLcParenR"/>
              <a:defRPr/>
            </a:pPr>
            <a:endParaRPr lang="en-US" altLang="zh-CN" sz="3200" kern="0" dirty="0" smtClean="0">
              <a:solidFill>
                <a:srgbClr val="FFFF00"/>
              </a:solidFill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53067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21520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C514"/>
                </a:solidFill>
                <a:latin typeface="+mn-ea"/>
                <a:cs typeface="Times New Roman" pitchFamily="18" charset="0"/>
              </a:rPr>
              <a:t>其他国</a:t>
            </a:r>
            <a:r>
              <a:rPr lang="zh-CN" altLang="en-US" sz="4400" dirty="0" smtClean="0">
                <a:solidFill>
                  <a:srgbClr val="FFC514"/>
                </a:solidFill>
                <a:latin typeface="+mn-ea"/>
                <a:cs typeface="Times New Roman" pitchFamily="18" charset="0"/>
              </a:rPr>
              <a:t>家的失败案例</a:t>
            </a:r>
            <a:endParaRPr lang="en-US" altLang="zh-CN" sz="4400" dirty="0" smtClean="0">
              <a:solidFill>
                <a:srgbClr val="FFC514"/>
              </a:solidFill>
              <a:latin typeface="+mn-ea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Other Country Denials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4114800"/>
            <a:ext cx="8915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zh-CN" altLang="en-US" sz="2600" kern="0" dirty="0" smtClean="0">
                <a:solidFill>
                  <a:srgbClr val="FFC000"/>
                </a:solidFill>
                <a:latin typeface="+mn-ea"/>
              </a:rPr>
              <a:t>法国汤姆逊半导体公司</a:t>
            </a:r>
            <a:r>
              <a:rPr lang="en-US" altLang="zh-CN" sz="2600" kern="0" dirty="0" smtClean="0">
                <a:solidFill>
                  <a:srgbClr val="FFC000"/>
                </a:solidFill>
                <a:latin typeface="+mn-ea"/>
              </a:rPr>
              <a:t>-</a:t>
            </a:r>
            <a:r>
              <a:rPr lang="zh-CN" altLang="en-US" sz="2600" kern="0" dirty="0">
                <a:solidFill>
                  <a:srgbClr val="FFC000"/>
                </a:solidFill>
                <a:latin typeface="+mn-ea"/>
              </a:rPr>
              <a:t>收</a:t>
            </a:r>
            <a:r>
              <a:rPr lang="zh-CN" altLang="en-US" sz="2600" kern="0" dirty="0" smtClean="0">
                <a:solidFill>
                  <a:srgbClr val="FFC000"/>
                </a:solidFill>
                <a:latin typeface="+mn-ea"/>
              </a:rPr>
              <a:t>购美国</a:t>
            </a:r>
            <a:r>
              <a:rPr lang="en-US" altLang="zh-CN" sz="2600" kern="0" dirty="0" smtClean="0">
                <a:solidFill>
                  <a:srgbClr val="FFC000"/>
                </a:solidFill>
                <a:latin typeface="+mn-ea"/>
              </a:rPr>
              <a:t>LTV missile</a:t>
            </a:r>
            <a:r>
              <a:rPr lang="zh-CN" altLang="en-US" sz="2600" kern="0" dirty="0" smtClean="0">
                <a:solidFill>
                  <a:srgbClr val="FFC000"/>
                </a:solidFill>
                <a:latin typeface="+mn-ea"/>
              </a:rPr>
              <a:t>公司</a:t>
            </a:r>
            <a:endParaRPr lang="en-US" altLang="zh-CN" sz="2600" kern="0" dirty="0" smtClean="0">
              <a:solidFill>
                <a:srgbClr val="FFC000"/>
              </a:solidFill>
              <a:latin typeface="+mn-ea"/>
            </a:endParaRPr>
          </a:p>
          <a:p>
            <a:pPr marL="52070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4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Thomson CSF France – acquiring LTV Corps missile business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endParaRPr lang="en-US" altLang="zh-CN" sz="100" b="0" kern="0" dirty="0" smtClean="0">
              <a:ea typeface="宋体" pitchFamily="2" charset="-122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2600" kern="0" dirty="0">
                <a:solidFill>
                  <a:srgbClr val="FFC000"/>
                </a:solidFill>
                <a:latin typeface="+mn-ea"/>
              </a:rPr>
              <a:t>2005</a:t>
            </a:r>
            <a:r>
              <a:rPr lang="zh-CN" altLang="en-US" sz="2600" kern="0" dirty="0">
                <a:solidFill>
                  <a:srgbClr val="FFC000"/>
                </a:solidFill>
                <a:latin typeface="+mn-ea"/>
              </a:rPr>
              <a:t>年迪拜环球港务集团收购大英轮船公司</a:t>
            </a:r>
            <a:endParaRPr lang="en-US" altLang="zh-CN" sz="2600" kern="0" dirty="0">
              <a:solidFill>
                <a:srgbClr val="FFC000"/>
              </a:solidFill>
              <a:latin typeface="+mn-ea"/>
            </a:endParaRPr>
          </a:p>
          <a:p>
            <a:pPr marL="52070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400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2005 Dubai Ports of the World acquiring Peninsular and Oriental Steam Navigation Company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r="1"/>
          <a:stretch/>
        </p:blipFill>
        <p:spPr>
          <a:xfrm>
            <a:off x="5257800" y="1193094"/>
            <a:ext cx="2667000" cy="3226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98245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zh-CN" altLang="en-US" sz="88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不</a:t>
            </a:r>
            <a:endParaRPr lang="en-US" sz="8800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6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29140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C514"/>
                </a:solidFill>
                <a:cs typeface="Times New Roman" pitchFamily="18" charset="0"/>
              </a:rPr>
              <a:t>被美国外商投资委员会通过的案例</a:t>
            </a:r>
            <a:endParaRPr lang="en-US" altLang="zh-CN" sz="4400" b="1" dirty="0" smtClean="0">
              <a:solidFill>
                <a:srgbClr val="FFC514"/>
              </a:solidFill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Some CFIUS Approvals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4800" y="3810000"/>
            <a:ext cx="838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2600" kern="0" dirty="0" smtClean="0">
                <a:solidFill>
                  <a:schemeClr val="accent3"/>
                </a:solidFill>
                <a:ea typeface="宋体" pitchFamily="2" charset="-122"/>
              </a:rPr>
              <a:t>2005</a:t>
            </a:r>
            <a:r>
              <a:rPr lang="zh-CN" altLang="en-US" sz="2600" kern="0" dirty="0" smtClean="0">
                <a:solidFill>
                  <a:schemeClr val="accent3"/>
                </a:solidFill>
                <a:ea typeface="宋体" pitchFamily="2" charset="-122"/>
              </a:rPr>
              <a:t>年联想收购微软个人电脑业务</a:t>
            </a:r>
            <a:endParaRPr lang="en-US" altLang="zh-CN" sz="2600" kern="0" dirty="0" smtClean="0">
              <a:solidFill>
                <a:schemeClr val="accent3"/>
              </a:solidFill>
              <a:ea typeface="宋体" pitchFamily="2" charset="-122"/>
            </a:endParaRPr>
          </a:p>
          <a:p>
            <a:pPr marL="52070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400" kern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2005 Lenovo acquisition of IBM’s personal computer line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endParaRPr lang="en-US" altLang="zh-CN" sz="100" b="0" kern="0" dirty="0" smtClean="0">
              <a:ea typeface="宋体" pitchFamily="2" charset="-122"/>
            </a:endParaRP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en-US" altLang="zh-CN" sz="2600" kern="0" dirty="0">
                <a:solidFill>
                  <a:schemeClr val="accent3"/>
                </a:solidFill>
                <a:ea typeface="宋体" pitchFamily="2" charset="-122"/>
              </a:rPr>
              <a:t>2005</a:t>
            </a:r>
            <a:r>
              <a:rPr lang="zh-CN" altLang="en-US" sz="2600" kern="0" dirty="0">
                <a:solidFill>
                  <a:schemeClr val="accent3"/>
                </a:solidFill>
                <a:ea typeface="宋体" pitchFamily="2" charset="-122"/>
              </a:rPr>
              <a:t>年印度维第什</a:t>
            </a:r>
            <a:r>
              <a:rPr lang="en-US" altLang="zh-CN" sz="2600" kern="0" dirty="0">
                <a:solidFill>
                  <a:schemeClr val="accent3"/>
                </a:solidFill>
                <a:ea typeface="宋体" pitchFamily="2" charset="-122"/>
                <a:sym typeface="Symbol"/>
              </a:rPr>
              <a:t></a:t>
            </a:r>
            <a:r>
              <a:rPr lang="zh-CN" altLang="en-US" sz="2600" kern="0" dirty="0">
                <a:solidFill>
                  <a:schemeClr val="accent3"/>
                </a:solidFill>
                <a:ea typeface="宋体" pitchFamily="2" charset="-122"/>
              </a:rPr>
              <a:t>桑切</a:t>
            </a:r>
            <a:r>
              <a:rPr lang="en-US" altLang="zh-CN" sz="2600" kern="0" dirty="0">
                <a:solidFill>
                  <a:schemeClr val="accent3"/>
                </a:solidFill>
                <a:ea typeface="宋体" pitchFamily="2" charset="-122"/>
                <a:sym typeface="Symbol"/>
              </a:rPr>
              <a:t></a:t>
            </a:r>
            <a:r>
              <a:rPr lang="zh-CN" altLang="en-US" sz="2600" kern="0" dirty="0">
                <a:solidFill>
                  <a:schemeClr val="accent3"/>
                </a:solidFill>
                <a:ea typeface="宋体" pitchFamily="2" charset="-122"/>
              </a:rPr>
              <a:t>尼干姆有限公司收购美国泰科国际有限公司海底光纤电缆业务</a:t>
            </a:r>
            <a:endParaRPr lang="en-US" altLang="zh-CN" sz="2600" kern="0" dirty="0">
              <a:solidFill>
                <a:schemeClr val="accent3"/>
              </a:solidFill>
              <a:ea typeface="宋体" pitchFamily="2" charset="-122"/>
            </a:endParaRPr>
          </a:p>
          <a:p>
            <a:pPr marL="520700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defRPr/>
            </a:pPr>
            <a:r>
              <a:rPr lang="en-US" altLang="zh-CN" sz="2400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2005 </a:t>
            </a:r>
            <a:r>
              <a:rPr lang="en-US" altLang="zh-CN" sz="2400" kern="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Videsh</a:t>
            </a:r>
            <a:r>
              <a:rPr lang="en-US" altLang="zh-CN" sz="2400" kern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Sanchar Nigam Ltd. acquisition of Tyco International’s undersea fiber optic cable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040" r="50000" b="10800"/>
          <a:stretch/>
        </p:blipFill>
        <p:spPr>
          <a:xfrm>
            <a:off x="6011308" y="1447800"/>
            <a:ext cx="2675492" cy="26719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198245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zh-CN" altLang="en-US" sz="880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通</a:t>
            </a:r>
            <a:r>
              <a:rPr lang="zh-CN" altLang="en-US" sz="8800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过</a:t>
            </a:r>
            <a:endParaRPr lang="en-US" sz="8800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9690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800" y="2286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C514"/>
                </a:solidFill>
                <a:cs typeface="Times New Roman" pitchFamily="18" charset="0"/>
              </a:rPr>
              <a:t>  易被美</a:t>
            </a:r>
            <a:r>
              <a:rPr lang="zh-CN" altLang="en-US" sz="4400" dirty="0">
                <a:solidFill>
                  <a:srgbClr val="FFC514"/>
                </a:solidFill>
                <a:cs typeface="Times New Roman" pitchFamily="18" charset="0"/>
              </a:rPr>
              <a:t>国</a:t>
            </a:r>
            <a:r>
              <a:rPr lang="zh-CN" altLang="en-US" sz="4400" dirty="0" smtClean="0">
                <a:solidFill>
                  <a:srgbClr val="FFC514"/>
                </a:solidFill>
                <a:cs typeface="Times New Roman" pitchFamily="18" charset="0"/>
              </a:rPr>
              <a:t>外商投</a:t>
            </a:r>
            <a:r>
              <a:rPr lang="zh-CN" altLang="en-US" sz="4400" dirty="0">
                <a:solidFill>
                  <a:srgbClr val="FFC514"/>
                </a:solidFill>
                <a:cs typeface="Times New Roman" pitchFamily="18" charset="0"/>
              </a:rPr>
              <a:t>资委员</a:t>
            </a:r>
            <a:r>
              <a:rPr lang="zh-CN" altLang="en-US" sz="4400" dirty="0" smtClean="0">
                <a:solidFill>
                  <a:srgbClr val="FFC514"/>
                </a:solidFill>
                <a:cs typeface="Times New Roman" pitchFamily="18" charset="0"/>
              </a:rPr>
              <a:t>会否决的领域</a:t>
            </a:r>
            <a:endParaRPr lang="en-US" altLang="zh-CN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CFIUS Probably Would Deny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96145" y="2362201"/>
            <a:ext cx="1614055" cy="2815093"/>
            <a:chOff x="3796145" y="2362201"/>
            <a:chExt cx="1614055" cy="28150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2" t="13621" r="30041"/>
            <a:stretch/>
          </p:blipFill>
          <p:spPr>
            <a:xfrm>
              <a:off x="3796145" y="2362201"/>
              <a:ext cx="1537855" cy="21526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10000" y="4572000"/>
              <a:ext cx="16002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2400" dirty="0" smtClean="0">
                  <a:solidFill>
                    <a:srgbClr val="FFFF00"/>
                  </a:solidFill>
                </a:rPr>
                <a:t>萤石</a:t>
              </a:r>
              <a:endParaRPr lang="en-US" sz="2400" dirty="0" smtClean="0">
                <a:solidFill>
                  <a:srgbClr val="FFFF00"/>
                </a:solidFill>
              </a:endParaRPr>
            </a:p>
            <a:p>
              <a:pPr algn="ctr">
                <a:lnSpc>
                  <a:spcPts val="2000"/>
                </a:lnSpc>
              </a:pPr>
              <a:r>
                <a:rPr lang="en-US" sz="2200" b="0" dirty="0" smtClean="0">
                  <a:latin typeface="Times New Roman" pitchFamily="18" charset="0"/>
                  <a:cs typeface="Times New Roman" pitchFamily="18" charset="0"/>
                </a:rPr>
                <a:t>Fluorite</a:t>
              </a:r>
              <a:endParaRPr lang="en-US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2362200"/>
            <a:ext cx="2455789" cy="2819400"/>
            <a:chOff x="609600" y="2362200"/>
            <a:chExt cx="2455789" cy="2819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362200"/>
              <a:ext cx="1571092" cy="2133600"/>
            </a:xfrm>
            <a:prstGeom prst="rect">
              <a:avLst/>
            </a:prstGeom>
          </p:spPr>
        </p:pic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609600" y="4572000"/>
              <a:ext cx="245578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90000"/>
                <a:defRPr/>
              </a:pPr>
              <a:r>
                <a:rPr lang="zh-CN" altLang="en-US" sz="2400" dirty="0">
                  <a:solidFill>
                    <a:srgbClr val="FFFF00"/>
                  </a:solidFill>
                </a:rPr>
                <a:t>铀</a:t>
              </a:r>
              <a:endParaRPr lang="en-US" altLang="zh-CN" sz="2400" dirty="0">
                <a:solidFill>
                  <a:srgbClr val="FFFF00"/>
                </a:solidFill>
              </a:endParaRPr>
            </a:p>
            <a:p>
              <a:pPr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ct val="90000"/>
                <a:defRPr/>
              </a:pPr>
              <a:r>
                <a:rPr lang="en-US" altLang="zh-CN" sz="2200" b="0" dirty="0" smtClean="0">
                  <a:latin typeface="Times New Roman" pitchFamily="18" charset="0"/>
                  <a:cs typeface="Times New Roman" pitchFamily="18" charset="0"/>
                </a:rPr>
                <a:t>Uranium</a:t>
              </a:r>
              <a:endParaRPr lang="en-US" altLang="zh-CN" sz="2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9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rric Law Firm PowerPoint Them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tx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ans Serif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tx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ans Serif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/>
      <a:bodyPr/>
      <a:lstStyle>
        <a:defPPr marL="501650" marR="0" indent="-501650" algn="l" defTabSz="914400" rtl="0" eaLnBrk="1" fontAlgn="base" latinLnBrk="0" hangingPunct="1">
          <a:lnSpc>
            <a:spcPct val="100000"/>
          </a:lnSpc>
          <a:spcBef>
            <a:spcPts val="700"/>
          </a:spcBef>
          <a:spcAft>
            <a:spcPts val="1200"/>
          </a:spcAft>
          <a:buClr>
            <a:srgbClr val="FFC514"/>
          </a:buClr>
          <a:buSzPct val="95000"/>
          <a:buFont typeface="Wingdings" pitchFamily="2" charset="2"/>
          <a:buChar char="Ø"/>
          <a:tabLst/>
          <a:defRPr sz="3200" b="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Merric Law Firm PowerPoint Theme</Template>
  <TotalTime>44035</TotalTime>
  <Pages>24</Pages>
  <Words>1440</Words>
  <Application>Microsoft Office PowerPoint</Application>
  <PresentationFormat>On-screen Show (4:3)</PresentationFormat>
  <Paragraphs>249</Paragraphs>
  <Slides>24</Slides>
  <Notes>24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宋体</vt:lpstr>
      <vt:lpstr>Arial</vt:lpstr>
      <vt:lpstr>Corbel</vt:lpstr>
      <vt:lpstr>MS Reference Sans Serif</vt:lpstr>
      <vt:lpstr>Symbol</vt:lpstr>
      <vt:lpstr>Times New Roman</vt:lpstr>
      <vt:lpstr>Wingdings</vt:lpstr>
      <vt:lpstr>Wingdings 2</vt:lpstr>
      <vt:lpstr>Wingdings 3</vt:lpstr>
      <vt:lpstr>Merric Law Firm PowerPoint Theme</vt:lpstr>
      <vt:lpstr>Metro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如何投资? How to Invest?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投资方法 How to Invest</vt:lpstr>
    </vt:vector>
  </TitlesOfParts>
  <Company>Engel Reiman &amp; Lockwood 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Good, The Bad,  and The Ugly of  Asset Protection Planning</dc:title>
  <dc:creator>Mark</dc:creator>
  <cp:lastModifiedBy>Mark Merric</cp:lastModifiedBy>
  <cp:revision>2046</cp:revision>
  <cp:lastPrinted>2014-04-16T23:59:35Z</cp:lastPrinted>
  <dcterms:created xsi:type="dcterms:W3CDTF">1998-02-01T23:01:08Z</dcterms:created>
  <dcterms:modified xsi:type="dcterms:W3CDTF">2014-10-21T11:34:13Z</dcterms:modified>
</cp:coreProperties>
</file>