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89" r:id="rId2"/>
  </p:sldMasterIdLst>
  <p:notesMasterIdLst>
    <p:notesMasterId r:id="rId26"/>
  </p:notesMasterIdLst>
  <p:handoutMasterIdLst>
    <p:handoutMasterId r:id="rId27"/>
  </p:handoutMasterIdLst>
  <p:sldIdLst>
    <p:sldId id="761" r:id="rId3"/>
    <p:sldId id="764" r:id="rId4"/>
    <p:sldId id="765" r:id="rId5"/>
    <p:sldId id="766" r:id="rId6"/>
    <p:sldId id="767" r:id="rId7"/>
    <p:sldId id="794" r:id="rId8"/>
    <p:sldId id="768" r:id="rId9"/>
    <p:sldId id="777" r:id="rId10"/>
    <p:sldId id="785" r:id="rId11"/>
    <p:sldId id="786" r:id="rId12"/>
    <p:sldId id="788" r:id="rId13"/>
    <p:sldId id="795" r:id="rId14"/>
    <p:sldId id="789" r:id="rId15"/>
    <p:sldId id="790" r:id="rId16"/>
    <p:sldId id="793" r:id="rId17"/>
    <p:sldId id="791" r:id="rId18"/>
    <p:sldId id="763" r:id="rId19"/>
    <p:sldId id="778" r:id="rId20"/>
    <p:sldId id="772" r:id="rId21"/>
    <p:sldId id="792" r:id="rId22"/>
    <p:sldId id="774" r:id="rId23"/>
    <p:sldId id="776" r:id="rId24"/>
    <p:sldId id="77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MS Reference Sans Serif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F1D19"/>
    <a:srgbClr val="9E0000"/>
    <a:srgbClr val="C40000"/>
    <a:srgbClr val="F98D8D"/>
    <a:srgbClr val="FDAB6D"/>
    <a:srgbClr val="FA3B35"/>
    <a:srgbClr val="FA5547"/>
    <a:srgbClr val="FF0000"/>
    <a:srgbClr val="C0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0522" autoAdjust="0"/>
  </p:normalViewPr>
  <p:slideViewPr>
    <p:cSldViewPr>
      <p:cViewPr varScale="1">
        <p:scale>
          <a:sx n="82" d="100"/>
          <a:sy n="82" d="100"/>
        </p:scale>
        <p:origin x="82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59" d="100"/>
          <a:sy n="159" d="100"/>
        </p:scale>
        <p:origin x="552" y="-328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c\Mark\Clients\Ma,%20Wei\EB5\EB5%20Approvals\EB5%20Approvals%20per%20ye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EB5 Approvals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Sheet1!$C$16:$M$16</c:f>
              <c:numCache>
                <c:formatCode>General</c:formatCode>
                <c:ptCount val="11"/>
                <c:pt idx="0">
                  <c:v>2003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Sheet1!$C$14:$M$14</c:f>
              <c:numCache>
                <c:formatCode>General</c:formatCode>
                <c:ptCount val="11"/>
                <c:pt idx="0">
                  <c:v>65</c:v>
                </c:pt>
                <c:pt idx="1">
                  <c:v>200</c:v>
                </c:pt>
                <c:pt idx="2">
                  <c:v>363</c:v>
                </c:pt>
                <c:pt idx="3">
                  <c:v>744</c:v>
                </c:pt>
                <c:pt idx="4">
                  <c:v>806</c:v>
                </c:pt>
                <c:pt idx="5">
                  <c:v>1360</c:v>
                </c:pt>
                <c:pt idx="6">
                  <c:v>1609</c:v>
                </c:pt>
                <c:pt idx="7">
                  <c:v>2630</c:v>
                </c:pt>
                <c:pt idx="8">
                  <c:v>3641</c:v>
                </c:pt>
                <c:pt idx="9">
                  <c:v>8564</c:v>
                </c:pt>
                <c:pt idx="10">
                  <c:v>10000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3049208"/>
        <c:axId val="443759928"/>
      </c:lineChart>
      <c:catAx>
        <c:axId val="28304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59928"/>
        <c:crosses val="autoZero"/>
        <c:auto val="1"/>
        <c:lblAlgn val="ctr"/>
        <c:lblOffset val="100"/>
        <c:noMultiLvlLbl val="0"/>
      </c:catAx>
      <c:valAx>
        <c:axId val="443759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304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55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552" eaLnBrk="0" hangingPunct="0">
              <a:defRPr sz="1200" b="0">
                <a:latin typeface="Times New Roman" pitchFamily="18" charset="0"/>
              </a:defRPr>
            </a:lvl1pPr>
          </a:lstStyle>
          <a:p>
            <a:fld id="{266C0074-FBD2-4853-B78D-A2F506B5C0BF}" type="datetimeFigureOut">
              <a:rPr lang="de-DE"/>
              <a:pPr/>
              <a:t>21.10.2014</a:t>
            </a:fld>
            <a:endParaRPr lang="de-DE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55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8552" eaLnBrk="0" hangingPunct="0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79639E5-A849-4EBB-8A85-85B8C2074B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17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55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552" eaLnBrk="0" hangingPunct="0">
              <a:defRPr sz="1200" b="0">
                <a:latin typeface="Times New Roman" pitchFamily="18" charset="0"/>
              </a:defRPr>
            </a:lvl1pPr>
          </a:lstStyle>
          <a:p>
            <a:fld id="{8A2FA925-3394-481C-A669-56BC47A2C86E}" type="datetimeFigureOut">
              <a:rPr lang="en-US"/>
              <a:pPr/>
              <a:t>10/21/2014</a:t>
            </a:fld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000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55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8552" eaLnBrk="0" hangingPunct="0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1BEE6C9-AFBB-4789-A5E0-B11AA2D8F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1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7.bin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18.bin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19.bin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image" Target="../media/image54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Word_97_-_2003_Document20.doc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5.jpeg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1.bin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2.bin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3.bin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6848"/>
              </p:ext>
            </p:extLst>
          </p:nvPr>
        </p:nvGraphicFramePr>
        <p:xfrm>
          <a:off x="1311275" y="4543425"/>
          <a:ext cx="45339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6" name="Document" r:id="rId5" imgW="4932616" imgH="5174087" progId="Word.Document.8">
                  <p:embed/>
                </p:oleObj>
              </mc:Choice>
              <mc:Fallback>
                <p:oleObj name="Document" r:id="rId5" imgW="4932616" imgH="51740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543425"/>
                        <a:ext cx="4533900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8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10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3442"/>
              </p:ext>
            </p:extLst>
          </p:nvPr>
        </p:nvGraphicFramePr>
        <p:xfrm>
          <a:off x="1282700" y="4416425"/>
          <a:ext cx="4584700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7" name="Document" r:id="rId5" imgW="5023174" imgH="5174087" progId="Word.Document.8">
                  <p:embed/>
                </p:oleObj>
              </mc:Choice>
              <mc:Fallback>
                <p:oleObj name="Document" r:id="rId5" imgW="5023174" imgH="51740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416425"/>
                        <a:ext cx="4584700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73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11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457200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0740"/>
              </p:ext>
            </p:extLst>
          </p:nvPr>
        </p:nvGraphicFramePr>
        <p:xfrm>
          <a:off x="1143000" y="4343400"/>
          <a:ext cx="4849813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75" name="Document" r:id="rId5" imgW="5297873" imgH="6540311" progId="Word.Document.8">
                  <p:embed/>
                </p:oleObj>
              </mc:Choice>
              <mc:Fallback>
                <p:oleObj name="Document" r:id="rId5" imgW="5297873" imgH="65403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4849813" cy="598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835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12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02729"/>
              </p:ext>
            </p:extLst>
          </p:nvPr>
        </p:nvGraphicFramePr>
        <p:xfrm>
          <a:off x="1169988" y="990600"/>
          <a:ext cx="4849812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15" name="Document" r:id="rId5" imgW="5297873" imgH="6540311" progId="Word.Document.8">
                  <p:embed/>
                </p:oleObj>
              </mc:Choice>
              <mc:Fallback>
                <p:oleObj name="Document" r:id="rId5" imgW="5297873" imgH="65403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990600"/>
                        <a:ext cx="4849812" cy="597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259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13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27642"/>
              </p:ext>
            </p:extLst>
          </p:nvPr>
        </p:nvGraphicFramePr>
        <p:xfrm>
          <a:off x="1211263" y="4337050"/>
          <a:ext cx="4579937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97" name="Document" r:id="rId5" imgW="5023174" imgH="5175526" progId="Word.Document.8">
                  <p:embed/>
                </p:oleObj>
              </mc:Choice>
              <mc:Fallback>
                <p:oleObj name="Document" r:id="rId5" imgW="5023174" imgH="51755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337050"/>
                        <a:ext cx="4579937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06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14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342507"/>
              </p:ext>
            </p:extLst>
          </p:nvPr>
        </p:nvGraphicFramePr>
        <p:xfrm>
          <a:off x="1271588" y="4397375"/>
          <a:ext cx="4579937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21" name="Document" r:id="rId5" imgW="5023174" imgH="5175526" progId="Word.Document.8">
                  <p:embed/>
                </p:oleObj>
              </mc:Choice>
              <mc:Fallback>
                <p:oleObj name="Document" r:id="rId5" imgW="5023174" imgH="51755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397375"/>
                        <a:ext cx="4579937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50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15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77847"/>
              </p:ext>
            </p:extLst>
          </p:nvPr>
        </p:nvGraphicFramePr>
        <p:xfrm>
          <a:off x="1296988" y="1071563"/>
          <a:ext cx="45815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8" name="Document" r:id="rId5" imgW="5023174" imgH="5485050" progId="Word.Document.8">
                  <p:embed/>
                </p:oleObj>
              </mc:Choice>
              <mc:Fallback>
                <p:oleObj name="Document" r:id="rId5" imgW="5023174" imgH="54850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071563"/>
                        <a:ext cx="4581525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8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16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52299"/>
              </p:ext>
            </p:extLst>
          </p:nvPr>
        </p:nvGraphicFramePr>
        <p:xfrm>
          <a:off x="1287463" y="4567237"/>
          <a:ext cx="4579937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0" name="Document" r:id="rId5" imgW="5023174" imgH="5178766" progId="Word.Document.8">
                  <p:embed/>
                </p:oleObj>
              </mc:Choice>
              <mc:Fallback>
                <p:oleObj name="Document" r:id="rId5" imgW="5023174" imgH="51787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567237"/>
                        <a:ext cx="4579937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489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17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48319"/>
              </p:ext>
            </p:extLst>
          </p:nvPr>
        </p:nvGraphicFramePr>
        <p:xfrm>
          <a:off x="1266825" y="4403725"/>
          <a:ext cx="4514850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1" name="Document" r:id="rId5" imgW="5025659" imgH="5180205" progId="Word.Document.8">
                  <p:embed/>
                </p:oleObj>
              </mc:Choice>
              <mc:Fallback>
                <p:oleObj name="Document" r:id="rId5" imgW="5025659" imgH="518020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403725"/>
                        <a:ext cx="4514850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852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18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53532"/>
              </p:ext>
            </p:extLst>
          </p:nvPr>
        </p:nvGraphicFramePr>
        <p:xfrm>
          <a:off x="1268413" y="4397375"/>
          <a:ext cx="45847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63" name="Document" r:id="rId5" imgW="5025659" imgH="5182005" progId="Word.Document.8">
                  <p:embed/>
                </p:oleObj>
              </mc:Choice>
              <mc:Fallback>
                <p:oleObj name="Document" r:id="rId5" imgW="5025659" imgH="518200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397375"/>
                        <a:ext cx="4584700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00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78EBD6B0-5B60-4DAE-80E5-4DB07749436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3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19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9399"/>
              </p:ext>
            </p:extLst>
          </p:nvPr>
        </p:nvGraphicFramePr>
        <p:xfrm>
          <a:off x="1193800" y="4371975"/>
          <a:ext cx="4640263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4" name="Document" r:id="rId5" imgW="5088776" imgH="5161130" progId="Word.Document.8">
                  <p:embed/>
                </p:oleObj>
              </mc:Choice>
              <mc:Fallback>
                <p:oleObj name="Document" r:id="rId5" imgW="5088776" imgH="51611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371975"/>
                        <a:ext cx="4640263" cy="471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8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2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22416"/>
              </p:ext>
            </p:extLst>
          </p:nvPr>
        </p:nvGraphicFramePr>
        <p:xfrm>
          <a:off x="1179513" y="4454525"/>
          <a:ext cx="4614862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37" name="Document" r:id="rId5" imgW="5024120" imgH="5167249" progId="Word.Document.8">
                  <p:embed/>
                </p:oleObj>
              </mc:Choice>
              <mc:Fallback>
                <p:oleObj name="Document" r:id="rId5" imgW="5024120" imgH="51672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454525"/>
                        <a:ext cx="4614862" cy="473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933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20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1401838"/>
            <a:ext cx="1041055" cy="1180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54840"/>
              </p:ext>
            </p:extLst>
          </p:nvPr>
        </p:nvGraphicFramePr>
        <p:xfrm>
          <a:off x="1271588" y="4232275"/>
          <a:ext cx="466725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6" name="Document" r:id="rId6" imgW="5166720" imgH="5429624" progId="Word.Document.8">
                  <p:embed/>
                </p:oleObj>
              </mc:Choice>
              <mc:Fallback>
                <p:oleObj name="Document" r:id="rId6" imgW="5166720" imgH="5429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2275"/>
                        <a:ext cx="466725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58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3137" cy="3586163"/>
          </a:xfrm>
          <a:ln/>
        </p:spPr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86077"/>
              </p:ext>
            </p:extLst>
          </p:nvPr>
        </p:nvGraphicFramePr>
        <p:xfrm>
          <a:off x="1212850" y="4565650"/>
          <a:ext cx="4970463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7" name="Document" r:id="rId5" imgW="5409501" imgH="5145294" progId="Word.Document.8">
                  <p:embed/>
                </p:oleObj>
              </mc:Choice>
              <mc:Fallback>
                <p:oleObj name="Document" r:id="rId5" imgW="5409501" imgH="51452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565650"/>
                        <a:ext cx="4970463" cy="4733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Law Firm of Mark Merric, LLC,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71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22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00691"/>
              </p:ext>
            </p:extLst>
          </p:nvPr>
        </p:nvGraphicFramePr>
        <p:xfrm>
          <a:off x="1250950" y="4467225"/>
          <a:ext cx="4616450" cy="46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2" name="Document" r:id="rId5" imgW="5204290" imgH="5215117" progId="Word.Document.8">
                  <p:embed/>
                </p:oleObj>
              </mc:Choice>
              <mc:Fallback>
                <p:oleObj name="Document" r:id="rId5" imgW="5204290" imgH="52151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467225"/>
                        <a:ext cx="4616450" cy="462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364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23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37343"/>
              </p:ext>
            </p:extLst>
          </p:nvPr>
        </p:nvGraphicFramePr>
        <p:xfrm>
          <a:off x="1219200" y="4460875"/>
          <a:ext cx="466725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5" name="Document" r:id="rId5" imgW="5166720" imgH="5429624" progId="Word.Document.8">
                  <p:embed/>
                </p:oleObj>
              </mc:Choice>
              <mc:Fallback>
                <p:oleObj name="Document" r:id="rId5" imgW="5166720" imgH="5429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60875"/>
                        <a:ext cx="466725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3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82453"/>
              </p:ext>
            </p:extLst>
          </p:nvPr>
        </p:nvGraphicFramePr>
        <p:xfrm>
          <a:off x="1222375" y="4476750"/>
          <a:ext cx="4646613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9" name="Document" r:id="rId5" imgW="5204290" imgH="5216916" progId="Word.Document.8">
                  <p:embed/>
                </p:oleObj>
              </mc:Choice>
              <mc:Fallback>
                <p:oleObj name="Document" r:id="rId5" imgW="5204290" imgH="52169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476750"/>
                        <a:ext cx="4646613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67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4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91867"/>
              </p:ext>
            </p:extLst>
          </p:nvPr>
        </p:nvGraphicFramePr>
        <p:xfrm>
          <a:off x="1228725" y="4638675"/>
          <a:ext cx="45815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84" name="Document" r:id="rId5" imgW="5204290" imgH="5215117" progId="Word.Document.8">
                  <p:embed/>
                </p:oleObj>
              </mc:Choice>
              <mc:Fallback>
                <p:oleObj name="Document" r:id="rId5" imgW="5204290" imgH="52151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638675"/>
                        <a:ext cx="4581525" cy="458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09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5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20389"/>
              </p:ext>
            </p:extLst>
          </p:nvPr>
        </p:nvGraphicFramePr>
        <p:xfrm>
          <a:off x="1155700" y="4545013"/>
          <a:ext cx="5016500" cy="551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9" name="Document" r:id="rId5" imgW="5393627" imgH="5915145" progId="Word.Document.8">
                  <p:embed/>
                </p:oleObj>
              </mc:Choice>
              <mc:Fallback>
                <p:oleObj name="Document" r:id="rId5" imgW="5393627" imgH="59151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545013"/>
                        <a:ext cx="5016500" cy="5513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6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6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82581"/>
              </p:ext>
            </p:extLst>
          </p:nvPr>
        </p:nvGraphicFramePr>
        <p:xfrm>
          <a:off x="1143000" y="685800"/>
          <a:ext cx="5016500" cy="551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91" name="Document" r:id="rId5" imgW="5393627" imgH="5915145" progId="Word.Document.8">
                  <p:embed/>
                </p:oleObj>
              </mc:Choice>
              <mc:Fallback>
                <p:oleObj name="Document" r:id="rId5" imgW="5393627" imgH="59151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5016500" cy="5513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9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7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533400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540746"/>
              </p:ext>
            </p:extLst>
          </p:nvPr>
        </p:nvGraphicFramePr>
        <p:xfrm>
          <a:off x="1162050" y="3276600"/>
          <a:ext cx="4781550" cy="59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58" name="Document" r:id="rId5" imgW="5700268" imgH="7036988" progId="Word.Document.8">
                  <p:embed/>
                </p:oleObj>
              </mc:Choice>
              <mc:Fallback>
                <p:oleObj name="Document" r:id="rId5" imgW="5700268" imgH="70369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276600"/>
                        <a:ext cx="4781550" cy="591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Investment EB5 may be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8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8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49808"/>
              </p:ext>
            </p:extLst>
          </p:nvPr>
        </p:nvGraphicFramePr>
        <p:xfrm>
          <a:off x="1227138" y="4459288"/>
          <a:ext cx="457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0" name="Document" r:id="rId5" imgW="5204290" imgH="5213677" progId="Word.Document.8">
                  <p:embed/>
                </p:oleObj>
              </mc:Choice>
              <mc:Fallback>
                <p:oleObj name="Document" r:id="rId5" imgW="5204290" imgH="52136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59288"/>
                        <a:ext cx="45720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77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 txBox="1">
            <a:spLocks noGrp="1"/>
          </p:cNvSpPr>
          <p:nvPr/>
        </p:nvSpPr>
        <p:spPr bwMode="auto">
          <a:xfrm>
            <a:off x="4206875" y="8602664"/>
            <a:ext cx="179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C217FBA9-41ED-462C-90AB-332512B767B1}" type="slidenum">
              <a:rPr lang="en-US" sz="1400" b="0">
                <a:latin typeface="Times New Roman" pitchFamily="18" charset="0"/>
                <a:cs typeface="Times New Roman" pitchFamily="18" charset="0"/>
              </a:rPr>
              <a:pPr algn="r" eaLnBrk="0" hangingPunct="0"/>
              <a:t>9</a:t>
            </a:fld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graphicFrame>
        <p:nvGraphicFramePr>
          <p:cNvPr id="2375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82019"/>
              </p:ext>
            </p:extLst>
          </p:nvPr>
        </p:nvGraphicFramePr>
        <p:xfrm>
          <a:off x="1282700" y="4562475"/>
          <a:ext cx="45847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1" name="Document" r:id="rId5" imgW="5023174" imgH="5178766" progId="Word.Document.8">
                  <p:embed/>
                </p:oleObj>
              </mc:Choice>
              <mc:Fallback>
                <p:oleObj name="Document" r:id="rId5" imgW="5023174" imgH="51787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562475"/>
                        <a:ext cx="4584700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34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3567-7CB9-4AAE-973A-2734A8AC2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30F4-4330-424B-B454-23D030BEE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7B673-CBE2-4BE3-99B6-032842CD2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>
            <a:lvl1pPr>
              <a:defRPr b="1">
                <a:solidFill>
                  <a:srgbClr val="FFC514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6CAEDD-2049-4ED9-9669-448482DF496A}" type="datetimeFigureOut">
              <a:rPr lang="en-US"/>
              <a:pPr>
                <a:defRPr/>
              </a:pPr>
              <a:t>10/21/2014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681EF-6351-4846-BA70-6E8BBEFF0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68BE-29B9-4A12-A9DC-38FDF0BDF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1CA0-10A4-4B76-86A4-906DC9C4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18D1-55F4-4D70-B295-607F4CA28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F623-5374-4EFD-BAB8-C64B43ACB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78EA-3E48-4A5E-8B3B-D59423A5B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94DB-8D92-4FB8-96DE-00C153696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3A1A-8B0C-4653-9027-029BD4204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3012-BA2A-4D41-BF5B-44D2770B1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bg1"/>
            </a:gs>
            <a:gs pos="68000">
              <a:schemeClr val="tx2">
                <a:lumMod val="25000"/>
              </a:schemeClr>
            </a:gs>
            <a:gs pos="98000">
              <a:schemeClr val="accent5">
                <a:lumMod val="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188FF9E-7F93-45ED-A301-63FDAF92E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/>
            </a:gs>
            <a:gs pos="68000">
              <a:schemeClr val="tx2">
                <a:lumMod val="25000"/>
              </a:schemeClr>
            </a:gs>
            <a:gs pos="98000">
              <a:schemeClr val="accent5">
                <a:lumMod val="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4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430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fld id="{4F29C9CB-DFE1-42CD-AF2A-19C336460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spc="-100">
          <a:solidFill>
            <a:srgbClr val="FFC51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9pPr>
      <a:extLst/>
    </p:titleStyle>
    <p:bodyStyle>
      <a:lvl1pPr marL="501650" indent="-501650" algn="l" rtl="0" eaLnBrk="0" fontAlgn="base" hangingPunct="0">
        <a:spcBef>
          <a:spcPts val="700"/>
        </a:spcBef>
        <a:spcAft>
          <a:spcPts val="1200"/>
        </a:spcAft>
        <a:buClr>
          <a:srgbClr val="FFC514"/>
        </a:buClr>
        <a:buSzPct val="95000"/>
        <a:buFont typeface="Wingdings" pitchFamily="2" charset="2"/>
        <a:buChar char="Ø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365125" algn="l" rtl="0" eaLnBrk="0" fontAlgn="base" hangingPunct="0">
        <a:spcBef>
          <a:spcPct val="20000"/>
        </a:spcBef>
        <a:spcAft>
          <a:spcPct val="0"/>
        </a:spcAft>
        <a:buClr>
          <a:srgbClr val="D6ECFF"/>
        </a:buClr>
        <a:buSzPct val="90000"/>
        <a:buFont typeface="Wingdings" pitchFamily="2" charset="2"/>
        <a:buChar char="ü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79525" indent="-365125" algn="l" rtl="0" eaLnBrk="0" fontAlgn="base" hangingPunct="0">
        <a:spcBef>
          <a:spcPct val="20000"/>
        </a:spcBef>
        <a:spcAft>
          <a:spcPts val="600"/>
        </a:spcAft>
        <a:buClr>
          <a:srgbClr val="FFFF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3.jp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>
                <a:solidFill>
                  <a:srgbClr val="FFC000"/>
                </a:solidFill>
                <a:cs typeface="Times New Roman" pitchFamily="18" charset="0"/>
              </a:rPr>
              <a:t>移民</a:t>
            </a:r>
            <a:endParaRPr lang="en-US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Immigration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4970" y="2057400"/>
            <a:ext cx="2779230" cy="4169152"/>
            <a:chOff x="344970" y="2057400"/>
            <a:chExt cx="2779230" cy="4169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74" y="2057400"/>
              <a:ext cx="1798426" cy="2362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371600" y="4574366"/>
              <a:ext cx="1270760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4000" b="0" dirty="0" smtClean="0">
                  <a:latin typeface="Times New Roman" pitchFamily="18" charset="0"/>
                  <a:cs typeface="Times New Roman" pitchFamily="18" charset="0"/>
                </a:rPr>
                <a:t>L1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970" y="5334000"/>
              <a:ext cx="2779230" cy="8925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</a:pPr>
              <a:r>
                <a:rPr lang="zh-CN" altLang="en-US" sz="2400" dirty="0">
                  <a:solidFill>
                    <a:srgbClr val="FFFF00"/>
                  </a:solidFill>
                </a:rPr>
                <a:t>跨国公</a:t>
              </a:r>
              <a:r>
                <a:rPr lang="zh-CN" altLang="en-US" sz="2400" dirty="0" smtClean="0">
                  <a:solidFill>
                    <a:srgbClr val="FFFF00"/>
                  </a:solidFill>
                </a:rPr>
                <a:t>司</a:t>
              </a:r>
              <a:r>
                <a:rPr lang="zh-CN" altLang="en-US" sz="2400" dirty="0">
                  <a:solidFill>
                    <a:srgbClr val="FFFF00"/>
                  </a:solidFill>
                </a:rPr>
                <a:t>工作签证</a:t>
              </a:r>
              <a:r>
                <a:rPr lang="zh-CN" alt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Business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20543" y="2414145"/>
            <a:ext cx="2323595" cy="3812407"/>
            <a:chOff x="6520543" y="2414145"/>
            <a:chExt cx="2323595" cy="38124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43" y="2414145"/>
              <a:ext cx="2323595" cy="15476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7086600" y="4574366"/>
              <a:ext cx="1295400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4000" b="0" dirty="0" smtClean="0">
                  <a:latin typeface="Times New Roman" pitchFamily="18" charset="0"/>
                  <a:cs typeface="Times New Roman" pitchFamily="18" charset="0"/>
                </a:rPr>
                <a:t>EB5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3200" y="5334000"/>
              <a:ext cx="2133600" cy="8925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</a:pPr>
              <a:r>
                <a:rPr lang="zh-CN" altLang="en-US" sz="2400" dirty="0">
                  <a:solidFill>
                    <a:srgbClr val="FFFF00"/>
                  </a:solidFill>
                </a:rPr>
                <a:t>投资移民</a:t>
              </a:r>
              <a:r>
                <a:rPr lang="en-US" sz="2800" b="0" dirty="0">
                  <a:latin typeface="Times New Roman" pitchFamily="18" charset="0"/>
                  <a:cs typeface="Times New Roman" pitchFamily="18" charset="0"/>
                </a:rPr>
                <a:t>Investment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00400" y="2202772"/>
            <a:ext cx="2743200" cy="4023780"/>
            <a:chOff x="3200400" y="2202772"/>
            <a:chExt cx="2743200" cy="40237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202772"/>
              <a:ext cx="2590800" cy="17266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4114800" y="4572000"/>
              <a:ext cx="1524000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4000" b="0" dirty="0" smtClean="0">
                  <a:latin typeface="Times New Roman" pitchFamily="18" charset="0"/>
                  <a:cs typeface="Times New Roman" pitchFamily="18" charset="0"/>
                </a:rPr>
                <a:t>H1B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199" y="5334000"/>
              <a:ext cx="2438401" cy="8925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eaLnBrk="1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400" dirty="0">
                  <a:solidFill>
                    <a:srgbClr val="FFFF00"/>
                  </a:solidFill>
                </a:rPr>
                <a:t>工作签证</a:t>
              </a:r>
              <a:r>
                <a:rPr lang="en-US" sz="2800" b="0" dirty="0">
                  <a:latin typeface="Times New Roman" pitchFamily="18" charset="0"/>
                  <a:cs typeface="Times New Roman" pitchFamily="18" charset="0"/>
                </a:rPr>
                <a:t>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7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" y="449544"/>
            <a:ext cx="8763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个人税务的主要问题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 smtClean="0">
                <a:cs typeface="Times New Roman" pitchFamily="18" charset="0"/>
              </a:rPr>
              <a:t>Primary Individual Taxation</a:t>
            </a:r>
            <a:endParaRPr lang="en-US" sz="3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14" y="1856179"/>
            <a:ext cx="564968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股息、利息、无形资产使用权收入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Dividends, Interest, Royalties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104907"/>
            <a:ext cx="51816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资产转移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Transfer of Property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4485" y="4191000"/>
            <a:ext cx="6025242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工资收入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Salaries and Wages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0772" y="5334000"/>
            <a:ext cx="5388428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人寿保险，退休金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Life Insurance, 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18179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" y="449544"/>
            <a:ext cx="8763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股息，利息，无形资产使用费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 smtClean="0">
                <a:cs typeface="Times New Roman" pitchFamily="18" charset="0"/>
              </a:rPr>
              <a:t>Dividends, Interest, Royalties</a:t>
            </a:r>
            <a:endParaRPr lang="en-US" sz="3400" dirty="0">
              <a:cs typeface="Times New Roman" pitchFamily="18" charset="0"/>
            </a:endParaRPr>
          </a:p>
        </p:txBody>
      </p:sp>
      <p:pic>
        <p:nvPicPr>
          <p:cNvPr id="15" name="Picture 14" descr="thumbnai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80" r="12902" b="67778"/>
          <a:stretch>
            <a:fillRect/>
          </a:stretch>
        </p:blipFill>
        <p:spPr>
          <a:xfrm>
            <a:off x="4648200" y="1967847"/>
            <a:ext cx="1219200" cy="822251"/>
          </a:xfrm>
          <a:prstGeom prst="rect">
            <a:avLst/>
          </a:prstGeom>
        </p:spPr>
      </p:pic>
      <p:pic>
        <p:nvPicPr>
          <p:cNvPr id="16" name="Picture 15" descr="illustration.eps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57" t="76250" r="32857" b="1746"/>
          <a:stretch/>
        </p:blipFill>
        <p:spPr>
          <a:xfrm>
            <a:off x="7086600" y="1797420"/>
            <a:ext cx="1344253" cy="10445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2667000"/>
            <a:ext cx="8145236" cy="972650"/>
            <a:chOff x="457200" y="2667000"/>
            <a:chExt cx="8145236" cy="97265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2667000"/>
              <a:ext cx="2819400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美国股息</a:t>
              </a:r>
              <a:endPara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U.S. Dividend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6800" y="3116430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25%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9500" y="3097887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4543" y="3638797"/>
            <a:ext cx="8221436" cy="954107"/>
            <a:chOff x="424543" y="3638797"/>
            <a:chExt cx="8221436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424543" y="3638797"/>
              <a:ext cx="2819400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中国股息</a:t>
              </a:r>
              <a:endPara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Chinese</a:t>
              </a:r>
              <a:r>
                <a:rPr lang="en-US" sz="28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Dividend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4069684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25%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73043" y="4069684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5429" y="4661811"/>
            <a:ext cx="8210550" cy="954107"/>
            <a:chOff x="435429" y="4661811"/>
            <a:chExt cx="821055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435429" y="4661811"/>
              <a:ext cx="3755571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香港股息</a:t>
              </a:r>
              <a:endPara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Hong Kong Dividend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6800" y="5075430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45%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73043" y="5075430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4543" y="5702515"/>
            <a:ext cx="8221436" cy="954107"/>
            <a:chOff x="424543" y="5702515"/>
            <a:chExt cx="8221436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24543" y="5702515"/>
              <a:ext cx="3766457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中国利息或美国利息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China or U.S. Interest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6800" y="6081176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45%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3043" y="6081176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4724400" y="4953000"/>
            <a:ext cx="1143000" cy="17036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>
            <a:off x="1492889" y="3623427"/>
            <a:ext cx="955540" cy="340722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6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" y="449544"/>
            <a:ext cx="8763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资产转移，工资收入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 smtClean="0">
                <a:cs typeface="Times New Roman" pitchFamily="18" charset="0"/>
              </a:rPr>
              <a:t>Transfer of Property, Wages</a:t>
            </a:r>
            <a:endParaRPr lang="en-US" sz="3400" dirty="0">
              <a:cs typeface="Times New Roman" pitchFamily="18" charset="0"/>
            </a:endParaRPr>
          </a:p>
        </p:txBody>
      </p:sp>
      <p:pic>
        <p:nvPicPr>
          <p:cNvPr id="15" name="Picture 14" descr="thumbnai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80" r="12902" b="67778"/>
          <a:stretch>
            <a:fillRect/>
          </a:stretch>
        </p:blipFill>
        <p:spPr>
          <a:xfrm>
            <a:off x="4648200" y="1967847"/>
            <a:ext cx="1219200" cy="822251"/>
          </a:xfrm>
          <a:prstGeom prst="rect">
            <a:avLst/>
          </a:prstGeom>
        </p:spPr>
      </p:pic>
      <p:pic>
        <p:nvPicPr>
          <p:cNvPr id="16" name="Picture 15" descr="illustration.eps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57" t="76250" r="32857" b="1746"/>
          <a:stretch/>
        </p:blipFill>
        <p:spPr>
          <a:xfrm>
            <a:off x="7086600" y="1797420"/>
            <a:ext cx="1344253" cy="10445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2667000"/>
            <a:ext cx="8145236" cy="972650"/>
            <a:chOff x="457200" y="2667000"/>
            <a:chExt cx="8145236" cy="97265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2667000"/>
              <a:ext cx="3962400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出售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资产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Sale of Property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6800" y="3116430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25%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9500" y="3097887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20%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132731"/>
            <a:ext cx="8183336" cy="1000274"/>
            <a:chOff x="533400" y="5132731"/>
            <a:chExt cx="8183336" cy="1000274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5132731"/>
              <a:ext cx="2819400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工资收入</a:t>
              </a:r>
              <a:endPara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Wages, Salary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47557" y="5609785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45%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3800" y="5609785"/>
              <a:ext cx="117293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45%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90600" y="3748824"/>
            <a:ext cx="761183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移民美国前出售资产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Selling property prior to coming to the U.S.? </a:t>
            </a:r>
          </a:p>
        </p:txBody>
      </p:sp>
    </p:spTree>
    <p:extLst>
      <p:ext uri="{BB962C8B-B14F-4D97-AF65-F5344CB8AC3E}">
        <p14:creationId xmlns:p14="http://schemas.microsoft.com/office/powerpoint/2010/main" val="1094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" y="449544"/>
            <a:ext cx="8763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由美国税法引起的问题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 smtClean="0">
                <a:cs typeface="Times New Roman" pitchFamily="18" charset="0"/>
              </a:rPr>
              <a:t>Problem Areas For U.S. Purposes</a:t>
            </a:r>
            <a:endParaRPr lang="en-US" sz="3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849" y="3058300"/>
            <a:ext cx="31242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2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退休金计划抵税额</a:t>
            </a:r>
            <a:endParaRPr lang="en-US" altLang="zh-CN" sz="220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Retirement Deduction</a:t>
            </a:r>
            <a:endParaRPr lang="zh-CN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93949"/>
            <a:ext cx="3888921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zh-CN" altLang="en-US" sz="2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延迟纳税的退休金收入</a:t>
            </a:r>
            <a:endParaRPr lang="en-US" sz="2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Deferral Tax Retirement Plan</a:t>
            </a:r>
          </a:p>
        </p:txBody>
      </p:sp>
      <p:pic>
        <p:nvPicPr>
          <p:cNvPr id="15" name="Picture 14" descr="thumbnai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80" r="12902" b="67778"/>
          <a:stretch>
            <a:fillRect/>
          </a:stretch>
        </p:blipFill>
        <p:spPr>
          <a:xfrm>
            <a:off x="4011341" y="1934615"/>
            <a:ext cx="1219200" cy="822251"/>
          </a:xfrm>
          <a:prstGeom prst="rect">
            <a:avLst/>
          </a:prstGeom>
        </p:spPr>
      </p:pic>
      <p:pic>
        <p:nvPicPr>
          <p:cNvPr id="16" name="Picture 15" descr="illustration.eps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57" t="76250" r="32857" b="1746"/>
          <a:stretch/>
        </p:blipFill>
        <p:spPr>
          <a:xfrm>
            <a:off x="6885347" y="1797420"/>
            <a:ext cx="1344253" cy="1044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9693" y="4191000"/>
            <a:ext cx="2566307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中国的退休金收入属于应税收入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Chinese plan taxable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819400"/>
            <a:ext cx="2937782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美国的退休金计划可在公司抵扣税前收入</a:t>
            </a:r>
            <a:endParaRPr lang="en-US" altLang="zh-CN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U.S. plan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At corporate level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199" y="2820650"/>
            <a:ext cx="2936533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zh-CN" alt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中国的退休金计划可在公司抵扣税前收入</a:t>
            </a:r>
            <a:endParaRPr lang="en-US" altLang="zh-CN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Chinese plan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 corporate level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2138" y="4191000"/>
            <a:ext cx="2666999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zh-CN" alt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美国的退休金收入分情况</a:t>
            </a:r>
            <a:endParaRPr lang="en-US" altLang="zh-CN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U.S. plan uncertain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849" y="5405229"/>
            <a:ext cx="2589551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人寿保险</a:t>
            </a:r>
            <a:endParaRPr lang="en-US" sz="22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Life Insurance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4007" y="5445204"/>
            <a:ext cx="2881993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中国的人寿保险属于应税收入</a:t>
            </a:r>
            <a:endParaRPr lang="en-US" altLang="zh-CN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Chinese policy taxable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5334000"/>
            <a:ext cx="2566439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zh-CN" alt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美国的人寿保险收入基本免税</a:t>
            </a:r>
            <a:endParaRPr lang="en-US" altLang="zh-CN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U.S. policy probably not taxable</a:t>
            </a:r>
          </a:p>
        </p:txBody>
      </p:sp>
    </p:spTree>
    <p:extLst>
      <p:ext uri="{BB962C8B-B14F-4D97-AF65-F5344CB8AC3E}">
        <p14:creationId xmlns:p14="http://schemas.microsoft.com/office/powerpoint/2010/main" val="524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8" grpId="0"/>
      <p:bldP spid="3" grpId="0"/>
      <p:bldP spid="12" grpId="0"/>
      <p:bldP spid="14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" y="449544"/>
            <a:ext cx="8763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>
                <a:solidFill>
                  <a:srgbClr val="FFC000"/>
                </a:solidFill>
                <a:cs typeface="Times New Roman" pitchFamily="18" charset="0"/>
              </a:rPr>
              <a:t>非上市公</a:t>
            </a:r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司规划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 smtClean="0">
                <a:cs typeface="Times New Roman" pitchFamily="18" charset="0"/>
              </a:rPr>
              <a:t>Closely Held Business Planning</a:t>
            </a:r>
            <a:endParaRPr lang="en-US" sz="3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7" y="1975270"/>
            <a:ext cx="618308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中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国股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份公司的高额留存收益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Chinese Corp. Large Retained Earnings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106471"/>
            <a:ext cx="488972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中国公司的高销售收入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Chinese Corp. High Sales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4237672"/>
            <a:ext cx="35814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控股公司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Holding Company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1733" y="5486399"/>
            <a:ext cx="325278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离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岸信托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Offshore Trusts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" y="4117309"/>
            <a:ext cx="4038600" cy="2340369"/>
            <a:chOff x="4800600" y="1606515"/>
            <a:chExt cx="4038600" cy="23403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4" b="18722"/>
            <a:stretch/>
          </p:blipFill>
          <p:spPr>
            <a:xfrm>
              <a:off x="5382610" y="1606515"/>
              <a:ext cx="2874580" cy="13893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00600" y="3115887"/>
              <a:ext cx="4038600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</a:pPr>
              <a:r>
                <a:rPr lang="zh-CN" altLang="en-US" sz="24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非上市公司</a:t>
              </a:r>
              <a:endParaRPr lang="en-US" sz="2400" dirty="0">
                <a:solidFill>
                  <a:srgbClr val="FFC000"/>
                </a:solidFill>
                <a:cs typeface="Times New Roman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Closely Held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7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63286" y="250246"/>
            <a:ext cx="8991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中国股份公司的留存收益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 smtClean="0">
                <a:cs typeface="Times New Roman" pitchFamily="18" charset="0"/>
              </a:rPr>
              <a:t>Chinese Corp Large Retained Earnings</a:t>
            </a:r>
            <a:endParaRPr lang="en-US" sz="3400" dirty="0"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1654175"/>
            <a:ext cx="1981200" cy="1851025"/>
            <a:chOff x="571576" y="3205915"/>
            <a:chExt cx="2133600" cy="20446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3" t="7502" r="20467" b="16726"/>
            <a:stretch/>
          </p:blipFill>
          <p:spPr>
            <a:xfrm>
              <a:off x="571576" y="3205915"/>
              <a:ext cx="2133600" cy="20446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3975" y="4312184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FF00"/>
                  </a:solidFill>
                </a:rPr>
                <a:t>中国公</a:t>
              </a:r>
              <a:r>
                <a:rPr lang="zh-CN" altLang="en-US" b="1" dirty="0">
                  <a:solidFill>
                    <a:srgbClr val="FFFF00"/>
                  </a:solidFill>
                </a:rPr>
                <a:t>司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05200" y="2004724"/>
            <a:ext cx="51054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万美元留存收益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$ 2 million Retained Earnings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3236893"/>
            <a:ext cx="3657600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R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29%</a:t>
            </a:r>
            <a:r>
              <a:rPr lang="zh-CN" altLang="en-US" dirty="0"/>
              <a:t>美国所得税</a:t>
            </a:r>
            <a:endParaRPr lang="en-US" dirty="0"/>
          </a:p>
          <a:p>
            <a:r>
              <a:rPr lang="en-US" b="0" dirty="0" smtClean="0">
                <a:solidFill>
                  <a:schemeClr val="tx1"/>
                </a:solidFill>
              </a:rPr>
              <a:t>29% </a:t>
            </a:r>
            <a:r>
              <a:rPr lang="en-US" b="0" dirty="0">
                <a:solidFill>
                  <a:schemeClr val="tx1"/>
                </a:solidFill>
              </a:rPr>
              <a:t>U.S. Tax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4495800"/>
            <a:ext cx="3657600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R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节省</a:t>
            </a:r>
            <a:r>
              <a:rPr lang="en-US" altLang="zh-CN" dirty="0"/>
              <a:t>64</a:t>
            </a:r>
            <a:r>
              <a:rPr lang="zh-CN" altLang="en-US" dirty="0"/>
              <a:t>万美元所得税</a:t>
            </a:r>
            <a:endParaRPr lang="en-US" dirty="0"/>
          </a:p>
          <a:p>
            <a:r>
              <a:rPr lang="en-US" b="0" dirty="0" smtClean="0">
                <a:solidFill>
                  <a:schemeClr val="tx1"/>
                </a:solidFill>
              </a:rPr>
              <a:t>$580,000 </a:t>
            </a:r>
            <a:r>
              <a:rPr lang="en-US" b="0" dirty="0">
                <a:solidFill>
                  <a:schemeClr val="tx1"/>
                </a:solidFill>
              </a:rPr>
              <a:t>Saved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27778" r="11712" b="15555"/>
          <a:stretch/>
        </p:blipFill>
        <p:spPr>
          <a:xfrm>
            <a:off x="1279766" y="4038600"/>
            <a:ext cx="1463434" cy="16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" y="307538"/>
            <a:ext cx="8763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中国股份公司的高额销售收入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Chinese Corp. High Sales Value</a:t>
            </a:r>
            <a:endParaRPr lang="en-US" sz="3800" dirty="0"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1654175"/>
            <a:ext cx="1981200" cy="1851025"/>
            <a:chOff x="571576" y="3205915"/>
            <a:chExt cx="2133600" cy="20446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3" t="7502" r="20467" b="16726"/>
            <a:stretch/>
          </p:blipFill>
          <p:spPr>
            <a:xfrm>
              <a:off x="571576" y="3205915"/>
              <a:ext cx="2133600" cy="20446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3975" y="4312184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FF00"/>
                  </a:solidFill>
                </a:rPr>
                <a:t>中国公</a:t>
              </a:r>
              <a:r>
                <a:rPr lang="zh-CN" altLang="en-US" b="1" dirty="0">
                  <a:solidFill>
                    <a:srgbClr val="FFFF00"/>
                  </a:solidFill>
                </a:rPr>
                <a:t>司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27778" r="11712" b="15555"/>
          <a:stretch/>
        </p:blipFill>
        <p:spPr>
          <a:xfrm>
            <a:off x="1279766" y="4038600"/>
            <a:ext cx="1463434" cy="169625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05200" y="2004724"/>
            <a:ext cx="5462667" cy="810478"/>
            <a:chOff x="3505200" y="2004724"/>
            <a:chExt cx="5462667" cy="810478"/>
          </a:xfrm>
        </p:grpSpPr>
        <p:sp>
          <p:nvSpPr>
            <p:cNvPr id="11" name="TextBox 10"/>
            <p:cNvSpPr txBox="1"/>
            <p:nvPr/>
          </p:nvSpPr>
          <p:spPr>
            <a:xfrm>
              <a:off x="3505200" y="2004724"/>
              <a:ext cx="2057400" cy="81047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销售额</a:t>
              </a:r>
              <a:endPara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Sales Value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8067" y="2063475"/>
              <a:ext cx="22098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$ 5,000,000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5200" y="2667000"/>
            <a:ext cx="5410200" cy="1169551"/>
            <a:chOff x="3505200" y="2667000"/>
            <a:chExt cx="5410200" cy="1169551"/>
          </a:xfrm>
        </p:grpSpPr>
        <p:sp>
          <p:nvSpPr>
            <p:cNvPr id="12" name="TextBox 11"/>
            <p:cNvSpPr txBox="1"/>
            <p:nvPr/>
          </p:nvSpPr>
          <p:spPr>
            <a:xfrm>
              <a:off x="3505200" y="2667000"/>
              <a:ext cx="3657600" cy="116955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lnSpc>
                  <a:spcPts val="28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zh-CN" altLang="en-US" dirty="0"/>
                <a:t>股权成本</a:t>
              </a:r>
              <a:endParaRPr lang="en-US" altLang="zh-CN" dirty="0"/>
            </a:p>
            <a:p>
              <a:pPr>
                <a:lnSpc>
                  <a:spcPts val="2800"/>
                </a:lnSpc>
              </a:pPr>
              <a:r>
                <a:rPr lang="en-US" sz="2600" dirty="0" smtClean="0">
                  <a:solidFill>
                    <a:schemeClr val="tx1"/>
                  </a:solidFill>
                </a:rPr>
                <a:t>Stock Purchase Price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28114" y="3134380"/>
              <a:ext cx="1687286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500,000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09663" y="4968791"/>
            <a:ext cx="5079908" cy="855453"/>
            <a:chOff x="4009663" y="4968791"/>
            <a:chExt cx="5079908" cy="855453"/>
          </a:xfrm>
        </p:grpSpPr>
        <p:sp>
          <p:nvSpPr>
            <p:cNvPr id="15" name="TextBox 14"/>
            <p:cNvSpPr txBox="1"/>
            <p:nvPr/>
          </p:nvSpPr>
          <p:spPr>
            <a:xfrm>
              <a:off x="6879771" y="5301024"/>
              <a:ext cx="22098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--------------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09663" y="5075321"/>
              <a:ext cx="2763009" cy="45140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CN" altLang="en-US" dirty="0" smtClean="0"/>
                <a:t>税率  </a:t>
              </a:r>
              <a:r>
                <a:rPr lang="en-US" sz="2600" dirty="0" smtClean="0">
                  <a:solidFill>
                    <a:schemeClr val="tx1"/>
                  </a:solidFill>
                </a:rPr>
                <a:t>Tax </a:t>
              </a:r>
              <a:r>
                <a:rPr lang="en-US" sz="2600" dirty="0">
                  <a:solidFill>
                    <a:schemeClr val="tx1"/>
                  </a:solidFill>
                </a:rPr>
                <a:t>Rate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7327" y="4968791"/>
              <a:ext cx="1077685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29%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97086" y="3748289"/>
            <a:ext cx="5279571" cy="955889"/>
            <a:chOff x="3897086" y="3748289"/>
            <a:chExt cx="5279571" cy="955889"/>
          </a:xfrm>
        </p:grpSpPr>
        <p:sp>
          <p:nvSpPr>
            <p:cNvPr id="13" name="TextBox 12"/>
            <p:cNvSpPr txBox="1"/>
            <p:nvPr/>
          </p:nvSpPr>
          <p:spPr>
            <a:xfrm>
              <a:off x="3897086" y="4201748"/>
              <a:ext cx="2677886" cy="45140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CN" altLang="en-US" dirty="0" smtClean="0"/>
                <a:t>资本收益 </a:t>
              </a:r>
              <a:r>
                <a:rPr lang="en-US" sz="2600" dirty="0" smtClean="0">
                  <a:solidFill>
                    <a:schemeClr val="tx1"/>
                  </a:solidFill>
                </a:rPr>
                <a:t>Gain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9771" y="4180958"/>
              <a:ext cx="22098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$ 4,500,000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6857" y="3748289"/>
              <a:ext cx="22098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--------------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0400" y="5751184"/>
            <a:ext cx="5850539" cy="886987"/>
            <a:chOff x="3200400" y="5751184"/>
            <a:chExt cx="5850539" cy="886987"/>
          </a:xfrm>
        </p:grpSpPr>
        <p:sp>
          <p:nvSpPr>
            <p:cNvPr id="21" name="TextBox 20"/>
            <p:cNvSpPr txBox="1"/>
            <p:nvPr/>
          </p:nvSpPr>
          <p:spPr>
            <a:xfrm>
              <a:off x="3200400" y="5827693"/>
              <a:ext cx="3733800" cy="81047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CN" altLang="en-US" dirty="0"/>
                <a:t>节省</a:t>
              </a:r>
              <a:r>
                <a:rPr lang="en-US" altLang="zh-CN" dirty="0"/>
                <a:t>64</a:t>
              </a:r>
              <a:r>
                <a:rPr lang="zh-CN" altLang="en-US" dirty="0"/>
                <a:t>万美元所得税</a:t>
              </a:r>
              <a:endParaRPr lang="en-US" dirty="0"/>
            </a:p>
            <a:p>
              <a:pPr>
                <a:lnSpc>
                  <a:spcPts val="2800"/>
                </a:lnSpc>
              </a:pPr>
              <a:r>
                <a:rPr lang="en-US" sz="2600" dirty="0" smtClean="0">
                  <a:solidFill>
                    <a:schemeClr val="tx1"/>
                  </a:solidFill>
                </a:rPr>
                <a:t>Tax Saved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41139" y="5751184"/>
              <a:ext cx="22098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b="0" dirty="0" smtClean="0">
                  <a:solidFill>
                    <a:schemeClr val="tx1"/>
                  </a:solidFill>
                </a:rPr>
                <a:t>$ 1,305,000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0" y="2743200"/>
            <a:ext cx="1828800" cy="1752599"/>
            <a:chOff x="6961344" y="3429000"/>
            <a:chExt cx="1828800" cy="17525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3" t="7502" r="20467" b="16726"/>
            <a:stretch/>
          </p:blipFill>
          <p:spPr>
            <a:xfrm>
              <a:off x="6961344" y="3429000"/>
              <a:ext cx="1828800" cy="17525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51844" y="4192587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FFF00"/>
                  </a:solidFill>
                </a:rPr>
                <a:t>中国公</a:t>
              </a:r>
              <a:r>
                <a:rPr lang="zh-CN" altLang="en-US" sz="2000" b="1" dirty="0">
                  <a:solidFill>
                    <a:srgbClr val="FFFF00"/>
                  </a:solidFill>
                </a:rPr>
                <a:t>司</a:t>
              </a:r>
              <a:endParaRPr lang="en-US" altLang="zh-CN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200" dirty="0" smtClean="0">
                <a:solidFill>
                  <a:srgbClr val="FFC000"/>
                </a:solidFill>
                <a:cs typeface="Times New Roman" pitchFamily="18" charset="0"/>
              </a:rPr>
              <a:t>控股公司结构</a:t>
            </a:r>
            <a:endParaRPr lang="en-US" altLang="zh-CN" sz="4200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400" dirty="0">
                <a:cs typeface="Times New Roman" pitchFamily="18" charset="0"/>
              </a:rPr>
              <a:t>Holding Company </a:t>
            </a:r>
            <a:r>
              <a:rPr lang="en-US" sz="3400" dirty="0" smtClean="0">
                <a:cs typeface="Times New Roman" pitchFamily="18" charset="0"/>
              </a:rPr>
              <a:t>Structure</a:t>
            </a:r>
            <a:endParaRPr lang="en-US" sz="3400" dirty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17" y="1446343"/>
            <a:ext cx="1427765" cy="122328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186557" y="4380382"/>
            <a:ext cx="2177062" cy="840435"/>
            <a:chOff x="6186557" y="4380382"/>
            <a:chExt cx="2177062" cy="840435"/>
          </a:xfrm>
        </p:grpSpPr>
        <p:sp>
          <p:nvSpPr>
            <p:cNvPr id="14" name="Right Arrow 13"/>
            <p:cNvSpPr/>
            <p:nvPr/>
          </p:nvSpPr>
          <p:spPr>
            <a:xfrm rot="5400000">
              <a:off x="5914322" y="4652617"/>
              <a:ext cx="840435" cy="2959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11019" y="4442044"/>
              <a:ext cx="1752600" cy="7694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</a:pPr>
              <a:r>
                <a:rPr lang="zh-CN" altLang="en-US" sz="2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出售商品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Sale Goods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06" y="2371300"/>
            <a:ext cx="1270607" cy="191259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05200" y="3124200"/>
            <a:ext cx="1828800" cy="1040486"/>
            <a:chOff x="3505200" y="3124200"/>
            <a:chExt cx="1828800" cy="1040486"/>
          </a:xfrm>
        </p:grpSpPr>
        <p:sp>
          <p:nvSpPr>
            <p:cNvPr id="12" name="Right Arrow 11"/>
            <p:cNvSpPr/>
            <p:nvPr/>
          </p:nvSpPr>
          <p:spPr>
            <a:xfrm>
              <a:off x="3505200" y="3505199"/>
              <a:ext cx="17907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4591" y="3733799"/>
              <a:ext cx="1752600" cy="43088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Sale Goods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3124200"/>
              <a:ext cx="1752600" cy="43088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出售商品</a:t>
              </a:r>
              <a:endPara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0200" y="2819399"/>
            <a:ext cx="1828800" cy="1676400"/>
            <a:chOff x="5410200" y="2819399"/>
            <a:chExt cx="1828800" cy="1676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63333"/>
            <a:stretch/>
          </p:blipFill>
          <p:spPr>
            <a:xfrm>
              <a:off x="5410200" y="2819399"/>
              <a:ext cx="1828800" cy="1676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62600" y="348311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</a:rPr>
                <a:t>香港</a:t>
              </a:r>
              <a:r>
                <a:rPr lang="zh-CN" altLang="en-US" sz="2000" b="1" dirty="0" smtClean="0">
                  <a:solidFill>
                    <a:srgbClr val="FFFF00"/>
                  </a:solidFill>
                </a:rPr>
                <a:t>公</a:t>
              </a:r>
              <a:r>
                <a:rPr lang="zh-CN" altLang="en-US" sz="2000" b="1" dirty="0">
                  <a:solidFill>
                    <a:srgbClr val="FFFF00"/>
                  </a:solidFill>
                </a:rPr>
                <a:t>司</a:t>
              </a:r>
              <a:endParaRPr lang="en-US" altLang="zh-CN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64689"/>
          <a:stretch/>
        </p:blipFill>
        <p:spPr>
          <a:xfrm>
            <a:off x="2025877" y="4328851"/>
            <a:ext cx="1129845" cy="99582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594214" y="5348661"/>
            <a:ext cx="2563560" cy="996297"/>
            <a:chOff x="4738245" y="3065927"/>
            <a:chExt cx="2563560" cy="996297"/>
          </a:xfrm>
        </p:grpSpPr>
        <p:sp>
          <p:nvSpPr>
            <p:cNvPr id="25" name="Right Arrow 24"/>
            <p:cNvSpPr/>
            <p:nvPr/>
          </p:nvSpPr>
          <p:spPr>
            <a:xfrm rot="1160711">
              <a:off x="5211898" y="3065927"/>
              <a:ext cx="17907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38245" y="3631337"/>
              <a:ext cx="2563560" cy="43088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Delivery of Goods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11031" y="3262739"/>
              <a:ext cx="1752600" cy="43088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运送商品</a:t>
              </a:r>
              <a:endPara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>
            <a:off x="3080555" y="2438400"/>
            <a:ext cx="958045" cy="609600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23280" y="2438400"/>
            <a:ext cx="1063278" cy="457241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5" y="5246694"/>
            <a:ext cx="1662829" cy="1459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5645060" y="1494923"/>
            <a:ext cx="2939782" cy="954107"/>
            <a:chOff x="5645060" y="1494923"/>
            <a:chExt cx="2939782" cy="954107"/>
          </a:xfrm>
        </p:grpSpPr>
        <p:sp>
          <p:nvSpPr>
            <p:cNvPr id="8" name="Right Arrow 7"/>
            <p:cNvSpPr/>
            <p:nvPr/>
          </p:nvSpPr>
          <p:spPr>
            <a:xfrm rot="12331731">
              <a:off x="5645060" y="1982044"/>
              <a:ext cx="1222406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84642" y="1494923"/>
              <a:ext cx="1600200" cy="95410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股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息</a:t>
              </a:r>
              <a:endParaRPr lang="en-US" altLang="zh-C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Dividend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8408" y="2157274"/>
            <a:ext cx="27432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rgbClr val="FFC514"/>
              </a:buClr>
              <a:buSzPct val="95000"/>
              <a:tabLst/>
            </a:pP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Check the Box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522" y="1565185"/>
            <a:ext cx="27432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rgbClr val="FFC514"/>
              </a:buClr>
              <a:buSzPct val="95000"/>
              <a:tabLst/>
            </a:pP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45% U.S. Tax</a:t>
            </a:r>
          </a:p>
        </p:txBody>
      </p:sp>
    </p:spTree>
    <p:extLst>
      <p:ext uri="{BB962C8B-B14F-4D97-AF65-F5344CB8AC3E}">
        <p14:creationId xmlns:p14="http://schemas.microsoft.com/office/powerpoint/2010/main" val="5776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>
                <a:solidFill>
                  <a:srgbClr val="FFC000"/>
                </a:solidFill>
              </a:rPr>
              <a:t>跨国公司工作签</a:t>
            </a:r>
            <a:r>
              <a:rPr lang="zh-CN" altLang="en-US" sz="4000" dirty="0" smtClean="0">
                <a:solidFill>
                  <a:srgbClr val="FFC000"/>
                </a:solidFill>
              </a:rPr>
              <a:t>证</a:t>
            </a:r>
            <a:endParaRPr lang="en-US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L1 Visa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62982"/>
            <a:ext cx="2514600" cy="165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1828800"/>
            <a:ext cx="2538984" cy="1692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33800" y="1789093"/>
            <a:ext cx="52578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美国销售办公室和仓库</a:t>
            </a:r>
            <a:endParaRPr lang="en-US" altLang="zh-CN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indent="4651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600" b="0" dirty="0" smtClean="0">
                <a:latin typeface="Times New Roman" pitchFamily="18" charset="0"/>
                <a:cs typeface="Times New Roman" pitchFamily="18" charset="0"/>
              </a:rPr>
              <a:t>U.S. Sales Office &amp;Warehouse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160693"/>
            <a:ext cx="5715000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3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2800" b="1" dirty="0">
                <a:solidFill>
                  <a:srgbClr val="FFFF00"/>
                </a:solidFill>
              </a:rPr>
              <a:t>雇佣</a:t>
            </a:r>
            <a:r>
              <a:rPr lang="en-US" altLang="zh-CN" sz="2800" b="1" dirty="0">
                <a:solidFill>
                  <a:srgbClr val="FFFF00"/>
                </a:solidFill>
              </a:rPr>
              <a:t>8</a:t>
            </a:r>
            <a:r>
              <a:rPr lang="zh-CN" altLang="en-US" sz="2800" b="1" dirty="0">
                <a:solidFill>
                  <a:srgbClr val="FFFF00"/>
                </a:solidFill>
              </a:rPr>
              <a:t>个以上无关联人员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marL="0" indent="509588">
              <a:buNone/>
            </a:pPr>
            <a:r>
              <a:rPr lang="en-US" sz="2600" dirty="0"/>
              <a:t>Employs 8+ Unrelated Persons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2538" y="4724400"/>
            <a:ext cx="5391462" cy="9233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3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2800" b="1" dirty="0">
                <a:solidFill>
                  <a:srgbClr val="FFFF00"/>
                </a:solidFill>
              </a:rPr>
              <a:t>要求能够持续两年的正常运营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 marL="0" indent="465138">
              <a:buNone/>
            </a:pPr>
            <a:r>
              <a:rPr lang="en-US" sz="2600" dirty="0"/>
              <a:t>Two years successful earnings</a:t>
            </a:r>
          </a:p>
        </p:txBody>
      </p:sp>
    </p:spTree>
    <p:extLst>
      <p:ext uri="{BB962C8B-B14F-4D97-AF65-F5344CB8AC3E}">
        <p14:creationId xmlns:p14="http://schemas.microsoft.com/office/powerpoint/2010/main" val="10940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6096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</a:rPr>
              <a:t>离</a:t>
            </a:r>
            <a:r>
              <a:rPr lang="zh-CN" altLang="en-US" sz="4000" dirty="0">
                <a:solidFill>
                  <a:srgbClr val="FFC000"/>
                </a:solidFill>
              </a:rPr>
              <a:t>岸</a:t>
            </a:r>
            <a:r>
              <a:rPr lang="zh-CN" altLang="en-US" sz="4000" dirty="0" smtClean="0">
                <a:solidFill>
                  <a:srgbClr val="FFC000"/>
                </a:solidFill>
              </a:rPr>
              <a:t>信</a:t>
            </a:r>
            <a:r>
              <a:rPr lang="zh-CN" altLang="en-US" sz="4000" dirty="0">
                <a:solidFill>
                  <a:srgbClr val="FFC000"/>
                </a:solidFill>
              </a:rPr>
              <a:t>托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Offshore Trust</a:t>
            </a:r>
            <a:endParaRPr lang="en-US" sz="3800" dirty="0"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1091" y="3091385"/>
            <a:ext cx="4018009" cy="2851626"/>
            <a:chOff x="211091" y="3378622"/>
            <a:chExt cx="4018009" cy="2851626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3200400" y="3378622"/>
              <a:ext cx="916102" cy="9472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grpSp>
          <p:nvGrpSpPr>
            <p:cNvPr id="28" name="Group 27"/>
            <p:cNvGrpSpPr/>
            <p:nvPr/>
          </p:nvGrpSpPr>
          <p:grpSpPr>
            <a:xfrm>
              <a:off x="211091" y="3989876"/>
              <a:ext cx="4018009" cy="2240372"/>
              <a:chOff x="152400" y="4175734"/>
              <a:chExt cx="4018009" cy="22403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2400" y="4724400"/>
                <a:ext cx="1629103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00"/>
                    </a:solidFill>
                  </a:rPr>
                  <a:t>美</a:t>
                </a:r>
                <a:r>
                  <a:rPr lang="zh-CN" altLang="en-US" b="1" dirty="0" smtClean="0">
                    <a:solidFill>
                      <a:srgbClr val="FFFF00"/>
                    </a:solidFill>
                  </a:rPr>
                  <a:t>国</a:t>
                </a:r>
                <a:r>
                  <a:rPr lang="zh-CN" altLang="en-US" b="1" dirty="0">
                    <a:solidFill>
                      <a:srgbClr val="FFFF00"/>
                    </a:solidFill>
                    <a:ea typeface="宋体" charset="-122"/>
                  </a:rPr>
                  <a:t>有</a:t>
                </a:r>
                <a:r>
                  <a:rPr lang="zh-CN" altLang="en-US" b="1" dirty="0" smtClean="0">
                    <a:solidFill>
                      <a:srgbClr val="FFFF00"/>
                    </a:solidFill>
                    <a:ea typeface="宋体" charset="-122"/>
                  </a:rPr>
                  <a:t>限</a:t>
                </a:r>
                <a:endParaRPr lang="en-US" altLang="zh-CN" b="1" dirty="0" smtClean="0">
                  <a:solidFill>
                    <a:srgbClr val="FFFF00"/>
                  </a:solidFill>
                  <a:ea typeface="宋体" charset="-122"/>
                </a:endParaRPr>
              </a:p>
              <a:p>
                <a:pPr algn="ctr"/>
                <a:r>
                  <a:rPr lang="zh-CN" altLang="en-US" b="1" dirty="0" smtClean="0">
                    <a:solidFill>
                      <a:srgbClr val="FFFF00"/>
                    </a:solidFill>
                  </a:rPr>
                  <a:t>合伙企</a:t>
                </a:r>
                <a:r>
                  <a:rPr lang="zh-CN" altLang="en-US" b="1" dirty="0">
                    <a:solidFill>
                      <a:srgbClr val="FFFF00"/>
                    </a:solidFill>
                  </a:rPr>
                  <a:t>业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ctr"/>
                <a:endParaRPr lang="en-US" sz="5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U.S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 Ltd.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Partnership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633124" y="4175734"/>
                <a:ext cx="2537285" cy="2240372"/>
                <a:chOff x="1633124" y="4175734"/>
                <a:chExt cx="2537285" cy="224037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633124" y="4175734"/>
                  <a:ext cx="2537285" cy="2240372"/>
                  <a:chOff x="3253915" y="4160428"/>
                  <a:chExt cx="2537285" cy="2240372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013" r="85757" b="66399"/>
                  <a:stretch/>
                </p:blipFill>
                <p:spPr>
                  <a:xfrm>
                    <a:off x="3253915" y="4160428"/>
                    <a:ext cx="2537285" cy="224037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86200" y="5262560"/>
                    <a:ext cx="1266473" cy="8334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5833" b="67778"/>
                <a:stretch/>
              </p:blipFill>
              <p:spPr>
                <a:xfrm>
                  <a:off x="2573037" y="4642983"/>
                  <a:ext cx="689190" cy="51689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Right Arrow 2"/>
          <p:cNvSpPr/>
          <p:nvPr/>
        </p:nvSpPr>
        <p:spPr>
          <a:xfrm>
            <a:off x="2404823" y="2252101"/>
            <a:ext cx="916095" cy="38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53000" y="3048000"/>
            <a:ext cx="2124420" cy="2514600"/>
            <a:chOff x="4953000" y="3048000"/>
            <a:chExt cx="2124420" cy="251460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4953000" y="3048000"/>
              <a:ext cx="1052517" cy="99533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5324820" y="3870325"/>
              <a:ext cx="1752600" cy="1692275"/>
              <a:chOff x="6961344" y="3717924"/>
              <a:chExt cx="1527314" cy="146367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33" t="7502" r="20467" b="16726"/>
              <a:stretch/>
            </p:blipFill>
            <p:spPr>
              <a:xfrm>
                <a:off x="6961344" y="3717924"/>
                <a:ext cx="1527314" cy="1463675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6992931" y="4340577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rgbClr val="FFFF00"/>
                    </a:solidFill>
                  </a:rPr>
                  <a:t>中国公</a:t>
                </a:r>
                <a:r>
                  <a:rPr lang="zh-CN" altLang="en-US" sz="2000" b="1" dirty="0">
                    <a:solidFill>
                      <a:srgbClr val="FFFF00"/>
                    </a:solidFill>
                  </a:rPr>
                  <a:t>司</a:t>
                </a:r>
                <a:endParaRPr lang="en-US" altLang="zh-CN" sz="2000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Corp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154" y="1812227"/>
            <a:ext cx="1544612" cy="132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52600" y="5715000"/>
            <a:ext cx="5638800" cy="990600"/>
            <a:chOff x="1752600" y="5715000"/>
            <a:chExt cx="5638800" cy="990600"/>
          </a:xfrm>
        </p:grpSpPr>
        <p:sp>
          <p:nvSpPr>
            <p:cNvPr id="23" name="TextBox 22"/>
            <p:cNvSpPr txBox="1"/>
            <p:nvPr/>
          </p:nvSpPr>
          <p:spPr>
            <a:xfrm>
              <a:off x="1752600" y="5797659"/>
              <a:ext cx="2286000" cy="9079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altLang="zh-CN" sz="2600" b="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altLang="zh-CN" sz="2600" b="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00</a:t>
              </a:r>
              <a:r>
                <a:rPr lang="zh-CN" altLang="en-US" sz="2600" b="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万美元</a:t>
              </a:r>
              <a:endParaRPr lang="en-US" altLang="zh-CN" sz="2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500" b="0" dirty="0" smtClean="0">
                  <a:latin typeface="Times New Roman" pitchFamily="18" charset="0"/>
                  <a:cs typeface="Times New Roman" pitchFamily="18" charset="0"/>
                </a:rPr>
                <a:t>$ </a:t>
              </a:r>
              <a:r>
                <a:rPr lang="en-US" altLang="zh-CN" sz="2500" b="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500" b="0" dirty="0" smtClean="0">
                  <a:latin typeface="Times New Roman" pitchFamily="18" charset="0"/>
                  <a:cs typeface="Times New Roman" pitchFamily="18" charset="0"/>
                </a:rPr>
                <a:t>Million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5715000"/>
              <a:ext cx="2286000" cy="9079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altLang="zh-CN" sz="2600" b="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600" b="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000</a:t>
              </a:r>
              <a:r>
                <a:rPr lang="zh-CN" altLang="en-US" sz="2600" b="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万美元</a:t>
              </a:r>
              <a:endParaRPr lang="en-US" altLang="zh-CN" sz="2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500" b="0" dirty="0" smtClean="0">
                  <a:latin typeface="Times New Roman" pitchFamily="18" charset="0"/>
                  <a:cs typeface="Times New Roman" pitchFamily="18" charset="0"/>
                </a:rPr>
                <a:t>$ </a:t>
              </a:r>
              <a:r>
                <a:rPr lang="en-US" altLang="zh-CN" sz="2500" b="0" dirty="0" smtClean="0"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en-US" sz="2500" b="0" dirty="0" smtClean="0">
                  <a:latin typeface="Times New Roman" pitchFamily="18" charset="0"/>
                  <a:cs typeface="Times New Roman" pitchFamily="18" charset="0"/>
                </a:rPr>
                <a:t>Million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2536" y="1656818"/>
            <a:ext cx="1519456" cy="2284044"/>
            <a:chOff x="3822536" y="1656818"/>
            <a:chExt cx="1519456" cy="2284044"/>
          </a:xfrm>
        </p:grpSpPr>
        <p:sp>
          <p:nvSpPr>
            <p:cNvPr id="35" name="TextBox 34"/>
            <p:cNvSpPr txBox="1"/>
            <p:nvPr/>
          </p:nvSpPr>
          <p:spPr>
            <a:xfrm>
              <a:off x="3856947" y="3335568"/>
              <a:ext cx="1371600" cy="60529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algn="ctr" defTabSz="91440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514"/>
                </a:buClr>
                <a:buSzPct val="95000"/>
                <a:tabLst/>
                <a:defRPr sz="2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zh-CN" altLang="en-US" dirty="0"/>
                <a:t>离岸</a:t>
              </a:r>
              <a:r>
                <a:rPr lang="zh-CN" altLang="en-US" dirty="0" smtClean="0"/>
                <a:t>信托</a:t>
              </a:r>
              <a:endParaRPr lang="en-US" altLang="zh-CN" dirty="0" smtClean="0"/>
            </a:p>
            <a:p>
              <a:pPr>
                <a:spcAft>
                  <a:spcPts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Trust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" t="3988"/>
            <a:stretch/>
          </p:blipFill>
          <p:spPr>
            <a:xfrm>
              <a:off x="3822536" y="1656818"/>
              <a:ext cx="1519456" cy="1804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5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9600" y="1600200"/>
          <a:ext cx="8229600" cy="365759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38400"/>
                <a:gridCol w="3352800"/>
                <a:gridCol w="2438400"/>
              </a:tblGrid>
              <a:tr h="667910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国际</a:t>
                      </a:r>
                      <a:endParaRPr kumimoji="0" lang="en-US" altLang="zh-CN" b="1" kern="1200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zh-CN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Nation</a:t>
                      </a:r>
                      <a:endParaRPr kumimoji="0" lang="en-US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遗产税和赠予税</a:t>
                      </a:r>
                      <a:endParaRPr lang="en-US" altLang="zh-CN" b="1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1" dirty="0" smtClean="0"/>
                        <a:t>Estate &amp; Gift Tax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b="1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税率</a:t>
                      </a:r>
                      <a:endParaRPr kumimoji="0" lang="en-US" b="1" kern="1200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b="1" dirty="0" smtClean="0"/>
                        <a:t>Note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6791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加拿大    </a:t>
                      </a:r>
                      <a:r>
                        <a:rPr lang="en-US" b="1" dirty="0" smtClean="0"/>
                        <a:t>Canada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在过世时征收所得税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en-US" b="1" dirty="0" smtClean="0"/>
                        <a:t>Income Tax at</a:t>
                      </a:r>
                      <a:r>
                        <a:rPr lang="en-US" b="1" baseline="0" dirty="0" smtClean="0"/>
                        <a:t> Death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增值的</a:t>
                      </a:r>
                      <a:r>
                        <a:rPr lang="en-US" altLang="zh-CN" b="1" dirty="0" smtClean="0"/>
                        <a:t>50%</a:t>
                      </a:r>
                    </a:p>
                    <a:p>
                      <a:pPr algn="ctr"/>
                      <a:r>
                        <a:rPr lang="en-US" b="1" dirty="0" smtClean="0"/>
                        <a:t>50% Gain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法国         </a:t>
                      </a:r>
                      <a:r>
                        <a:rPr lang="en-US" b="1" dirty="0" smtClean="0"/>
                        <a:t>France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征税遗产税和赠与税     </a:t>
                      </a:r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市场价值的</a:t>
                      </a:r>
                      <a:r>
                        <a:rPr lang="en-US" b="1" dirty="0" smtClean="0"/>
                        <a:t>60%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德国        </a:t>
                      </a:r>
                      <a:r>
                        <a:rPr lang="en-US" b="1" dirty="0" smtClean="0"/>
                        <a:t>Germany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征税遗产税和赠与税</a:t>
                      </a:r>
                      <a:r>
                        <a:rPr lang="en-US" altLang="zh-CN" b="1" baseline="0" dirty="0" smtClean="0"/>
                        <a:t>     </a:t>
                      </a:r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市场价值的</a:t>
                      </a:r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日本        </a:t>
                      </a:r>
                      <a:r>
                        <a:rPr lang="en-US" b="1" dirty="0" smtClean="0"/>
                        <a:t>Japan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征税遗产税和赠与税     </a:t>
                      </a:r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市场价值的</a:t>
                      </a:r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南韩    </a:t>
                      </a:r>
                      <a:r>
                        <a:rPr lang="en-US" b="1" dirty="0" smtClean="0"/>
                        <a:t>South Korea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征税遗产税和赠与税      </a:t>
                      </a:r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市场价值的</a:t>
                      </a:r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英国   </a:t>
                      </a:r>
                      <a:r>
                        <a:rPr lang="en-US" b="1" dirty="0" smtClean="0"/>
                        <a:t>United</a:t>
                      </a:r>
                      <a:r>
                        <a:rPr lang="en-US" b="1" baseline="0" dirty="0" smtClean="0"/>
                        <a:t> Kingdom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征税遗产税和赠与税       </a:t>
                      </a:r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市场价值的</a:t>
                      </a:r>
                      <a:r>
                        <a:rPr lang="en-US" b="1" dirty="0" smtClean="0"/>
                        <a:t>40%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696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美国    </a:t>
                      </a:r>
                      <a:r>
                        <a:rPr lang="en-US" b="1" dirty="0" smtClean="0"/>
                        <a:t>United States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征税遗产税和赠与税       </a:t>
                      </a:r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市场价值的</a:t>
                      </a:r>
                      <a:r>
                        <a:rPr lang="en-US" b="1" dirty="0" smtClean="0"/>
                        <a:t>40%</a:t>
                      </a:r>
                      <a:endParaRPr lang="en-US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5410200"/>
            <a:ext cx="7467600" cy="113877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34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indent="0" algn="ctr">
              <a:buNone/>
            </a:pPr>
            <a:r>
              <a:rPr lang="zh-CN" altLang="en-US" sz="3200" b="1" dirty="0" smtClean="0">
                <a:solidFill>
                  <a:srgbClr val="FFFF00"/>
                </a:solidFill>
              </a:rPr>
              <a:t>其他发达国家的普遍税率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-15%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至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32%</a:t>
            </a:r>
          </a:p>
          <a:p>
            <a:pPr marL="0" indent="0" algn="ctr">
              <a:buNone/>
            </a:pPr>
            <a:r>
              <a:rPr lang="en-US" sz="3600" dirty="0" smtClean="0"/>
              <a:t>Other Industrial Nations – 15% - 32%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04800"/>
            <a:ext cx="7228195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914400" indent="-914400" algn="ctr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zh-CN" altLang="en-US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赠</a:t>
            </a:r>
            <a:r>
              <a:rPr lang="zh-CN" altLang="en-US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予税和遗</a:t>
            </a:r>
            <a:r>
              <a:rPr lang="zh-CN" altLang="en-US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产税</a:t>
            </a:r>
            <a:endParaRPr lang="en-US" altLang="zh-CN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algn="ctr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Gift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Estate Tax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81EF-6351-4846-BA70-6E8BBEFF096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遗产税规划</a:t>
            </a: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Estate Planning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240" y="2819400"/>
            <a:ext cx="721436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zh-CN" alt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适用</a:t>
            </a:r>
            <a:r>
              <a:rPr lang="zh-CN" alt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于在世时的赠予</a:t>
            </a:r>
            <a:endParaRPr lang="en-US" altLang="zh-CN" sz="3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indent="4651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600" b="0" dirty="0">
                <a:latin typeface="Times New Roman" pitchFamily="18" charset="0"/>
                <a:cs typeface="Times New Roman" pitchFamily="18" charset="0"/>
              </a:rPr>
              <a:t>Applies to gifts during life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733800"/>
            <a:ext cx="78486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indent="-501650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</a:pPr>
            <a:r>
              <a:rPr lang="zh-CN" alt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和过世时的遗产</a:t>
            </a:r>
            <a:endParaRPr lang="en-US" altLang="zh-C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5138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en-US" sz="2600" b="0" dirty="0">
                <a:latin typeface="Times New Roman" pitchFamily="18" charset="0"/>
                <a:cs typeface="Times New Roman" pitchFamily="18" charset="0"/>
              </a:rPr>
              <a:t>As well as amount one may pass away with at death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4648200"/>
            <a:ext cx="5408766" cy="101566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3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b="1" dirty="0">
                <a:solidFill>
                  <a:srgbClr val="FFFF00"/>
                </a:solidFill>
              </a:rPr>
              <a:t>总共免税额为</a:t>
            </a:r>
            <a:r>
              <a:rPr lang="en-US" altLang="zh-CN" b="1" dirty="0">
                <a:solidFill>
                  <a:srgbClr val="FFFF00"/>
                </a:solidFill>
              </a:rPr>
              <a:t>535</a:t>
            </a:r>
            <a:r>
              <a:rPr lang="zh-CN" altLang="en-US" b="1" dirty="0">
                <a:solidFill>
                  <a:srgbClr val="FFFF00"/>
                </a:solidFill>
              </a:rPr>
              <a:t>万美元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600" dirty="0"/>
              <a:t>$5.35 M lifetime amount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38452" y="1445062"/>
            <a:ext cx="2427514" cy="1616913"/>
            <a:chOff x="762000" y="1590234"/>
            <a:chExt cx="2427514" cy="1616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590234"/>
              <a:ext cx="2427514" cy="16169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752599"/>
              <a:ext cx="1378178" cy="91608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209800" y="5638800"/>
            <a:ext cx="7467600" cy="101566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3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b="1" dirty="0">
                <a:solidFill>
                  <a:srgbClr val="FFFF00"/>
                </a:solidFill>
              </a:rPr>
              <a:t>剩余的应税额的遗产税率为</a:t>
            </a:r>
            <a:r>
              <a:rPr lang="en-US" altLang="zh-CN" b="1" dirty="0">
                <a:solidFill>
                  <a:srgbClr val="FFFF00"/>
                </a:solidFill>
              </a:rPr>
              <a:t>40%</a:t>
            </a:r>
          </a:p>
          <a:p>
            <a:pPr marL="0" indent="465138">
              <a:buNone/>
            </a:pPr>
            <a:r>
              <a:rPr lang="en-US" dirty="0" smtClean="0"/>
              <a:t> </a:t>
            </a:r>
            <a:r>
              <a:rPr lang="en-US" sz="2600" dirty="0" smtClean="0"/>
              <a:t>Then </a:t>
            </a:r>
            <a:r>
              <a:rPr lang="en-US" sz="2600" dirty="0"/>
              <a:t>40% tax rate</a:t>
            </a:r>
          </a:p>
        </p:txBody>
      </p:sp>
    </p:spTree>
    <p:extLst>
      <p:ext uri="{BB962C8B-B14F-4D97-AF65-F5344CB8AC3E}">
        <p14:creationId xmlns:p14="http://schemas.microsoft.com/office/powerpoint/2010/main" val="17609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6096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</a:rPr>
              <a:t>离</a:t>
            </a:r>
            <a:r>
              <a:rPr lang="zh-CN" altLang="en-US" sz="4000" dirty="0">
                <a:solidFill>
                  <a:srgbClr val="FFC000"/>
                </a:solidFill>
              </a:rPr>
              <a:t>岸</a:t>
            </a:r>
            <a:r>
              <a:rPr lang="zh-CN" altLang="en-US" sz="4000" dirty="0" smtClean="0">
                <a:solidFill>
                  <a:srgbClr val="FFC000"/>
                </a:solidFill>
              </a:rPr>
              <a:t>信</a:t>
            </a:r>
            <a:r>
              <a:rPr lang="zh-CN" altLang="en-US" sz="4000" dirty="0">
                <a:solidFill>
                  <a:srgbClr val="FFC000"/>
                </a:solidFill>
              </a:rPr>
              <a:t>托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>
                <a:cs typeface="Times New Roman" pitchFamily="18" charset="0"/>
              </a:rPr>
              <a:t>E</a:t>
            </a:r>
            <a:r>
              <a:rPr lang="en-US" sz="3800" dirty="0" smtClean="0">
                <a:cs typeface="Times New Roman" pitchFamily="18" charset="0"/>
              </a:rPr>
              <a:t>state Planning</a:t>
            </a:r>
            <a:endParaRPr lang="en-US" sz="3800" dirty="0"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9971" y="1540085"/>
            <a:ext cx="1519456" cy="2284044"/>
            <a:chOff x="3822536" y="1656818"/>
            <a:chExt cx="1519456" cy="2284044"/>
          </a:xfrm>
        </p:grpSpPr>
        <p:sp>
          <p:nvSpPr>
            <p:cNvPr id="26" name="TextBox 25"/>
            <p:cNvSpPr txBox="1"/>
            <p:nvPr/>
          </p:nvSpPr>
          <p:spPr>
            <a:xfrm>
              <a:off x="3856947" y="3335568"/>
              <a:ext cx="1371600" cy="60529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algn="ctr" defTabSz="91440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514"/>
                </a:buClr>
                <a:buSzPct val="95000"/>
                <a:tabLst/>
                <a:defRPr sz="2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zh-CN" altLang="en-US" dirty="0"/>
                <a:t>离岸</a:t>
              </a:r>
              <a:r>
                <a:rPr lang="zh-CN" altLang="en-US" dirty="0" smtClean="0"/>
                <a:t>信托</a:t>
              </a:r>
              <a:endParaRPr lang="en-US" altLang="zh-CN" dirty="0" smtClean="0"/>
            </a:p>
            <a:p>
              <a:pPr>
                <a:spcAft>
                  <a:spcPts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Trust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" t="3988"/>
            <a:stretch/>
          </p:blipFill>
          <p:spPr>
            <a:xfrm>
              <a:off x="3822536" y="1656818"/>
              <a:ext cx="1519456" cy="180401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11091" y="2971800"/>
            <a:ext cx="4018009" cy="2895600"/>
            <a:chOff x="211091" y="3334648"/>
            <a:chExt cx="4018009" cy="2895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3200400" y="3334648"/>
              <a:ext cx="916102" cy="9472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grpSp>
          <p:nvGrpSpPr>
            <p:cNvPr id="28" name="Group 27"/>
            <p:cNvGrpSpPr/>
            <p:nvPr/>
          </p:nvGrpSpPr>
          <p:grpSpPr>
            <a:xfrm>
              <a:off x="211091" y="3989876"/>
              <a:ext cx="4018009" cy="2240372"/>
              <a:chOff x="152400" y="4175734"/>
              <a:chExt cx="4018009" cy="22403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2400" y="4724400"/>
                <a:ext cx="1629103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00"/>
                    </a:solidFill>
                  </a:rPr>
                  <a:t>美</a:t>
                </a:r>
                <a:r>
                  <a:rPr lang="zh-CN" altLang="en-US" b="1" dirty="0" smtClean="0">
                    <a:solidFill>
                      <a:srgbClr val="FFFF00"/>
                    </a:solidFill>
                  </a:rPr>
                  <a:t>国</a:t>
                </a:r>
                <a:r>
                  <a:rPr lang="zh-CN" altLang="en-US" b="1" dirty="0">
                    <a:solidFill>
                      <a:srgbClr val="FFFF00"/>
                    </a:solidFill>
                    <a:ea typeface="宋体" charset="-122"/>
                  </a:rPr>
                  <a:t>有</a:t>
                </a:r>
                <a:r>
                  <a:rPr lang="zh-CN" altLang="en-US" b="1" dirty="0" smtClean="0">
                    <a:solidFill>
                      <a:srgbClr val="FFFF00"/>
                    </a:solidFill>
                    <a:ea typeface="宋体" charset="-122"/>
                  </a:rPr>
                  <a:t>限</a:t>
                </a:r>
                <a:endParaRPr lang="en-US" altLang="zh-CN" b="1" dirty="0" smtClean="0">
                  <a:solidFill>
                    <a:srgbClr val="FFFF00"/>
                  </a:solidFill>
                  <a:ea typeface="宋体" charset="-122"/>
                </a:endParaRPr>
              </a:p>
              <a:p>
                <a:pPr algn="ctr"/>
                <a:r>
                  <a:rPr lang="zh-CN" altLang="en-US" b="1" dirty="0" smtClean="0">
                    <a:solidFill>
                      <a:srgbClr val="FFFF00"/>
                    </a:solidFill>
                  </a:rPr>
                  <a:t>合伙企</a:t>
                </a:r>
                <a:r>
                  <a:rPr lang="zh-CN" altLang="en-US" b="1" dirty="0">
                    <a:solidFill>
                      <a:srgbClr val="FFFF00"/>
                    </a:solidFill>
                  </a:rPr>
                  <a:t>业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ctr"/>
                <a:endParaRPr lang="en-US" sz="5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U.S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 Ltd.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Partnership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633124" y="4175734"/>
                <a:ext cx="2537285" cy="2240372"/>
                <a:chOff x="1633124" y="4175734"/>
                <a:chExt cx="2537285" cy="224037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633124" y="4175734"/>
                  <a:ext cx="2537285" cy="2240372"/>
                  <a:chOff x="3253915" y="4160428"/>
                  <a:chExt cx="2537285" cy="2240372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013" r="85757" b="66399"/>
                  <a:stretch/>
                </p:blipFill>
                <p:spPr>
                  <a:xfrm>
                    <a:off x="3253915" y="4160428"/>
                    <a:ext cx="2537285" cy="224037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86200" y="5262560"/>
                    <a:ext cx="1266473" cy="8334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5833" b="67778"/>
                <a:stretch/>
              </p:blipFill>
              <p:spPr>
                <a:xfrm>
                  <a:off x="2573037" y="4642983"/>
                  <a:ext cx="689190" cy="51689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" name="Group 2"/>
          <p:cNvGrpSpPr/>
          <p:nvPr/>
        </p:nvGrpSpPr>
        <p:grpSpPr>
          <a:xfrm>
            <a:off x="3783369" y="1431815"/>
            <a:ext cx="1592724" cy="2497607"/>
            <a:chOff x="3783369" y="1431815"/>
            <a:chExt cx="1592724" cy="2497607"/>
          </a:xfrm>
        </p:grpSpPr>
        <p:grpSp>
          <p:nvGrpSpPr>
            <p:cNvPr id="25" name="Group 24"/>
            <p:cNvGrpSpPr/>
            <p:nvPr/>
          </p:nvGrpSpPr>
          <p:grpSpPr>
            <a:xfrm>
              <a:off x="3783369" y="1431815"/>
              <a:ext cx="1592724" cy="2497607"/>
              <a:chOff x="6332076" y="4234874"/>
              <a:chExt cx="1592724" cy="249760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51" t="25704" r="19975" b="50000"/>
              <a:stretch/>
            </p:blipFill>
            <p:spPr>
              <a:xfrm>
                <a:off x="6332076" y="4234874"/>
                <a:ext cx="1592724" cy="1937326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6435156" y="6127187"/>
                <a:ext cx="1371600" cy="60529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algn="ctr" defTabSz="914400" eaLnBrk="1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C514"/>
                  </a:buClr>
                  <a:buSzPct val="95000"/>
                  <a:tabLst/>
                  <a:defRPr sz="2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>
                  <a:spcAft>
                    <a:spcPts val="0"/>
                  </a:spcAft>
                </a:pPr>
                <a:r>
                  <a:rPr lang="zh-CN" altLang="en-US" dirty="0" smtClean="0"/>
                  <a:t>美国信托</a:t>
                </a:r>
                <a:endParaRPr lang="en-US" altLang="zh-CN" dirty="0" smtClean="0"/>
              </a:p>
              <a:p>
                <a:pPr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Trust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33" b="67778"/>
            <a:stretch/>
          </p:blipFill>
          <p:spPr>
            <a:xfrm>
              <a:off x="4214575" y="1819240"/>
              <a:ext cx="689190" cy="516893"/>
            </a:xfrm>
            <a:prstGeom prst="rect">
              <a:avLst/>
            </a:prstGeom>
          </p:spPr>
        </p:pic>
      </p:grpSp>
      <p:cxnSp>
        <p:nvCxnSpPr>
          <p:cNvPr id="34" name="Straight Arrow Connector 33"/>
          <p:cNvCxnSpPr/>
          <p:nvPr/>
        </p:nvCxnSpPr>
        <p:spPr bwMode="auto">
          <a:xfrm>
            <a:off x="5043483" y="2971800"/>
            <a:ext cx="1052517" cy="9953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5324820" y="3886200"/>
            <a:ext cx="1752600" cy="1692275"/>
            <a:chOff x="6961344" y="3717924"/>
            <a:chExt cx="1527314" cy="14636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3" t="7502" r="20467" b="16726"/>
            <a:stretch/>
          </p:blipFill>
          <p:spPr>
            <a:xfrm>
              <a:off x="6961344" y="3717924"/>
              <a:ext cx="1527314" cy="146367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992931" y="4340577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FFF00"/>
                  </a:solidFill>
                </a:rPr>
                <a:t>中国公</a:t>
              </a:r>
              <a:r>
                <a:rPr lang="zh-CN" altLang="en-US" sz="2000" b="1" dirty="0">
                  <a:solidFill>
                    <a:srgbClr val="FFFF00"/>
                  </a:solidFill>
                </a:rPr>
                <a:t>司</a:t>
              </a:r>
              <a:endParaRPr lang="en-US" altLang="zh-CN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28800" y="5721459"/>
            <a:ext cx="2286000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altLang="zh-CN" sz="2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zh-CN" altLang="en-US" sz="2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万美元</a:t>
            </a:r>
            <a:endParaRPr lang="en-US" altLang="zh-CN" sz="26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500" b="0" dirty="0" smtClean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en-US" altLang="zh-CN" sz="2500" b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500" b="0" dirty="0" smtClean="0">
                <a:latin typeface="Times New Roman" pitchFamily="18" charset="0"/>
                <a:cs typeface="Times New Roman" pitchFamily="18" charset="0"/>
              </a:rPr>
              <a:t>Million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5721459"/>
            <a:ext cx="2286000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altLang="zh-CN" sz="2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zh-CN" altLang="en-US" sz="2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万美元</a:t>
            </a:r>
            <a:endParaRPr lang="en-US" altLang="zh-CN" sz="26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500" b="0" dirty="0" smtClean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en-US" altLang="zh-CN" sz="2500" b="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500" b="0" dirty="0" smtClean="0">
                <a:latin typeface="Times New Roman" pitchFamily="18" charset="0"/>
                <a:cs typeface="Times New Roman" pitchFamily="18" charset="0"/>
              </a:rPr>
              <a:t>Million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1600804"/>
            <a:ext cx="29718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Throw back rules</a:t>
            </a:r>
          </a:p>
        </p:txBody>
      </p:sp>
    </p:spTree>
    <p:extLst>
      <p:ext uri="{BB962C8B-B14F-4D97-AF65-F5344CB8AC3E}">
        <p14:creationId xmlns:p14="http://schemas.microsoft.com/office/powerpoint/2010/main" val="30499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95399"/>
            <a:ext cx="3315679" cy="220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34885"/>
            <a:ext cx="2971800" cy="1976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399" y="3621859"/>
            <a:ext cx="359996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spcAft>
                <a:spcPts val="1200"/>
              </a:spcAft>
              <a:buClr>
                <a:srgbClr val="FFC514"/>
              </a:buClr>
              <a:buSzPct val="95000"/>
            </a:pPr>
            <a:r>
              <a:rPr lang="zh-CN" altLang="en-US" sz="3000" dirty="0">
                <a:solidFill>
                  <a:srgbClr val="FFFF00"/>
                </a:solidFill>
              </a:rPr>
              <a:t>工作签</a:t>
            </a:r>
            <a:r>
              <a:rPr lang="zh-CN" altLang="en-US" sz="3000" dirty="0" smtClean="0">
                <a:solidFill>
                  <a:srgbClr val="FFFF00"/>
                </a:solidFill>
              </a:rPr>
              <a:t>证 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H1B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>
                <a:solidFill>
                  <a:srgbClr val="FFC000"/>
                </a:solidFill>
                <a:cs typeface="Times New Roman" pitchFamily="18" charset="0"/>
              </a:rPr>
              <a:t>子女</a:t>
            </a:r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移民</a:t>
            </a:r>
            <a:endParaRPr lang="en-US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solidFill>
                  <a:srgbClr val="FFFF00"/>
                </a:solidFill>
                <a:cs typeface="Times New Roman" pitchFamily="18" charset="0"/>
              </a:rPr>
              <a:t>Child Immigrates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601243"/>
            <a:ext cx="41148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spcAft>
                <a:spcPts val="1200"/>
              </a:spcAft>
              <a:buClr>
                <a:srgbClr val="FFC514"/>
              </a:buClr>
              <a:buSzPct val="95000"/>
            </a:pPr>
            <a:r>
              <a:rPr lang="zh-CN" altLang="en-US" sz="3000" dirty="0">
                <a:solidFill>
                  <a:srgbClr val="FFFF00"/>
                </a:solidFill>
              </a:rPr>
              <a:t>跨国公司工作签</a:t>
            </a:r>
            <a:r>
              <a:rPr lang="zh-CN" altLang="en-US" sz="3000" dirty="0" smtClean="0">
                <a:solidFill>
                  <a:srgbClr val="FFFF00"/>
                </a:solidFill>
              </a:rPr>
              <a:t>证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L1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515653"/>
            <a:ext cx="45720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zh-CN" alt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子女计划留在美国工作</a:t>
            </a:r>
            <a:endParaRPr lang="en-US" altLang="zh-CN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Child wishes to remain in U.S.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383444"/>
            <a:ext cx="44958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zh-CN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小于</a:t>
            </a: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zh-CN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的人找到工作</a:t>
            </a:r>
            <a:endParaRPr lang="en-US" altLang="zh-C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9588" marR="0" indent="-509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Less than 10% find Employment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502589"/>
            <a:ext cx="4114800" cy="83099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父母在美国设立办公室</a:t>
            </a:r>
            <a:endParaRPr lang="en-US" altLang="zh-CN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0" dirty="0">
                <a:solidFill>
                  <a:schemeClr val="tx1"/>
                </a:solidFill>
              </a:rPr>
              <a:t>Parent opens U.S. office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5359714"/>
            <a:ext cx="4419600" cy="120032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子女在父母的美国公</a:t>
            </a:r>
            <a:r>
              <a:rPr lang="zh-CN" altLang="en-US" dirty="0" smtClean="0"/>
              <a:t>司工</a:t>
            </a:r>
            <a:r>
              <a:rPr lang="zh-CN" altLang="en-US" dirty="0"/>
              <a:t>作</a:t>
            </a:r>
            <a:endParaRPr lang="en-US" altLang="zh-CN" dirty="0"/>
          </a:p>
          <a:p>
            <a:pPr marL="509588" indent="0">
              <a:buNone/>
            </a:pPr>
            <a:r>
              <a:rPr lang="en-US" b="0" dirty="0">
                <a:solidFill>
                  <a:schemeClr val="tx1"/>
                </a:solidFill>
              </a:rPr>
              <a:t>Child works for Parent’s U.S. business</a:t>
            </a:r>
          </a:p>
        </p:txBody>
      </p:sp>
    </p:spTree>
    <p:extLst>
      <p:ext uri="{BB962C8B-B14F-4D97-AF65-F5344CB8AC3E}">
        <p14:creationId xmlns:p14="http://schemas.microsoft.com/office/powerpoint/2010/main" val="17710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投资移民签证</a:t>
            </a:r>
            <a:endParaRPr lang="en-US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EB5 Investment Visa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5109" y="1577575"/>
            <a:ext cx="3632960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房地产项目</a:t>
            </a:r>
            <a:endParaRPr lang="en-US" altLang="zh-CN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65138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en-US" sz="2500" b="0" dirty="0">
                <a:latin typeface="Times New Roman" pitchFamily="18" charset="0"/>
                <a:cs typeface="Times New Roman" pitchFamily="18" charset="0"/>
              </a:rPr>
              <a:t>Real Estate Project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2587252"/>
            <a:ext cx="3733800" cy="938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indent="-501650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投资资本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万美元</a:t>
            </a:r>
            <a:endParaRPr lang="en-US" altLang="zh-C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indent="4651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500" b="0" dirty="0" smtClean="0">
                <a:latin typeface="Times New Roman" pitchFamily="18" charset="0"/>
                <a:cs typeface="Times New Roman" pitchFamily="18" charset="0"/>
              </a:rPr>
              <a:t>$500,000 Investor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525971"/>
            <a:ext cx="4690110" cy="7412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zh-CN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高失业</a:t>
            </a:r>
            <a:r>
              <a:rPr lang="zh-CN" altLang="en-US" sz="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率地区或农村地区</a:t>
            </a:r>
            <a:endParaRPr lang="en-US" altLang="zh-CN" sz="2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4163" marR="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High Unemployment or Rural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5562600"/>
            <a:ext cx="4724400" cy="938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indent="-501650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投资资本</a:t>
            </a:r>
            <a:r>
              <a:rPr lang="en-US" altLang="zh-C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万美元</a:t>
            </a:r>
            <a:endParaRPr lang="en-US" altLang="zh-C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indent="4651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500" b="0" dirty="0">
                <a:latin typeface="Times New Roman" pitchFamily="18" charset="0"/>
                <a:cs typeface="Times New Roman" pitchFamily="18" charset="0"/>
              </a:rPr>
              <a:t>At Least $1 Million Investor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0924"/>
            <a:ext cx="3234690" cy="2154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685800" y="4234775"/>
            <a:ext cx="8077200" cy="2210983"/>
            <a:chOff x="685800" y="4234775"/>
            <a:chExt cx="8077200" cy="2210983"/>
          </a:xfrm>
        </p:grpSpPr>
        <p:sp>
          <p:nvSpPr>
            <p:cNvPr id="13" name="TextBox 12"/>
            <p:cNvSpPr txBox="1"/>
            <p:nvPr/>
          </p:nvSpPr>
          <p:spPr>
            <a:xfrm>
              <a:off x="5292090" y="4234775"/>
              <a:ext cx="3470910" cy="125162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225425" marR="0" indent="-22542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buFont typeface="Wingdings" pitchFamily="2" charset="2"/>
                <a:buChar char="Ø"/>
                <a:tabLst/>
              </a:pPr>
              <a:r>
                <a:rPr lang="zh-CN" altLang="en-US" sz="21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失业</a:t>
              </a:r>
              <a:r>
                <a:rPr lang="zh-CN" altLang="en-US" sz="2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率高于国家平均失业率的</a:t>
              </a:r>
              <a:r>
                <a:rPr lang="en-US" altLang="zh-CN" sz="2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150%</a:t>
              </a:r>
            </a:p>
            <a:p>
              <a:pPr marL="225425" marR="0" algn="l" defTabSz="914400" rtl="0" eaLnBrk="1" fontAlgn="base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Rate &gt; 150% of National Average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4290092"/>
              <a:ext cx="3234690" cy="21556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960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两种投资移民途径</a:t>
            </a:r>
            <a:endParaRPr lang="en-US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Two Types of EB5 Projects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47800"/>
            <a:ext cx="3632960" cy="109260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  <a:defRPr sz="35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区域中心</a:t>
            </a:r>
            <a:endParaRPr lang="en-US" altLang="zh-CN" dirty="0"/>
          </a:p>
          <a:p>
            <a:r>
              <a:rPr lang="en-US" sz="3000" b="0" dirty="0">
                <a:ln>
                  <a:noFill/>
                </a:ln>
                <a:solidFill>
                  <a:schemeClr val="tx1"/>
                </a:solidFill>
              </a:rPr>
              <a:t>Regional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050" y="2590800"/>
            <a:ext cx="3733800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01650" marR="0" indent="-50165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CN" alt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万美元投资资本</a:t>
            </a:r>
            <a:endParaRPr lang="en-US" altLang="zh-CN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6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$500,000 Investor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4747" y="2590800"/>
            <a:ext cx="342900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600" dirty="0"/>
              <a:t>200</a:t>
            </a:r>
            <a:r>
              <a:rPr lang="zh-CN" altLang="en-US" sz="2600" dirty="0"/>
              <a:t>万投资资本</a:t>
            </a:r>
            <a:endParaRPr lang="en-US" altLang="zh-CN" sz="2600" dirty="0"/>
          </a:p>
          <a:p>
            <a:pPr marL="0" indent="0">
              <a:buNone/>
            </a:pPr>
            <a:r>
              <a:rPr lang="en-US" sz="2600" b="0" dirty="0">
                <a:solidFill>
                  <a:schemeClr val="tx1"/>
                </a:solidFill>
              </a:rPr>
              <a:t>      </a:t>
            </a:r>
            <a:r>
              <a:rPr lang="en-US" sz="2400" b="0" dirty="0">
                <a:solidFill>
                  <a:schemeClr val="tx1"/>
                </a:solidFill>
              </a:rPr>
              <a:t>$ 2 M+ Investor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50" y="4267200"/>
            <a:ext cx="401282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600" dirty="0"/>
              <a:t>1%-1.5%</a:t>
            </a:r>
            <a:r>
              <a:rPr lang="zh-CN" altLang="en-US" sz="2600" dirty="0"/>
              <a:t>的收益</a:t>
            </a:r>
            <a:r>
              <a:rPr lang="zh-CN" altLang="en-US" sz="2600" dirty="0" smtClean="0"/>
              <a:t>率</a:t>
            </a:r>
            <a:endParaRPr lang="en-US" altLang="zh-CN" sz="2600" dirty="0" smtClean="0"/>
          </a:p>
          <a:p>
            <a:pPr marL="0" indent="0">
              <a:lnSpc>
                <a:spcPts val="3000"/>
              </a:lnSpc>
              <a:buNone/>
            </a:pP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     </a:t>
            </a:r>
            <a:r>
              <a:rPr lang="en-US" sz="2400" b="0" dirty="0">
                <a:solidFill>
                  <a:schemeClr val="tx1"/>
                </a:solidFill>
              </a:rPr>
              <a:t>ROI – 1.0% to 1.5%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1447800"/>
            <a:ext cx="3632960" cy="11823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rgbClr val="FFC514"/>
              </a:buClr>
              <a:buSzPct val="95000"/>
              <a:tabLst/>
              <a:defRPr sz="35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直接投资</a:t>
            </a:r>
            <a:endParaRPr lang="en-US" altLang="zh-CN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000" b="0" dirty="0"/>
              <a:t>Equity Investor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470" y="5920026"/>
            <a:ext cx="401282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600" dirty="0"/>
              <a:t>40%</a:t>
            </a:r>
            <a:r>
              <a:rPr lang="zh-CN" altLang="en-US" sz="2600" dirty="0"/>
              <a:t>的失败率</a:t>
            </a:r>
            <a:endParaRPr lang="en-US" altLang="zh-CN" sz="2600" dirty="0"/>
          </a:p>
          <a:p>
            <a:pPr marL="0" indent="0">
              <a:lnSpc>
                <a:spcPts val="3000"/>
              </a:lnSpc>
              <a:buNone/>
            </a:pPr>
            <a:r>
              <a:rPr lang="en-US" dirty="0" smtClean="0"/>
              <a:t>     </a:t>
            </a:r>
            <a:r>
              <a:rPr lang="en-US" sz="2400" b="0" dirty="0">
                <a:solidFill>
                  <a:schemeClr val="tx1"/>
                </a:solidFill>
              </a:rPr>
              <a:t>40% Failure 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4243626"/>
            <a:ext cx="3124200" cy="124649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z="2600" dirty="0"/>
              <a:t>5%</a:t>
            </a:r>
            <a:r>
              <a:rPr lang="zh-CN" altLang="en-US" sz="2600" dirty="0"/>
              <a:t>的收</a:t>
            </a:r>
            <a:r>
              <a:rPr lang="zh-CN" altLang="en-US" sz="2600" dirty="0" smtClean="0"/>
              <a:t>益率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en-US" altLang="zh-CN" sz="2600" b="0" dirty="0" smtClean="0">
                <a:solidFill>
                  <a:schemeClr val="tx1"/>
                </a:solidFill>
              </a:rPr>
              <a:t>      </a:t>
            </a:r>
            <a:r>
              <a:rPr lang="en-US" altLang="zh-CN" sz="2400" b="0" dirty="0">
                <a:solidFill>
                  <a:schemeClr val="tx1"/>
                </a:solidFill>
              </a:rPr>
              <a:t>ROI-5%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</a:rPr>
              <a:t> 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05400"/>
            <a:ext cx="350520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600" dirty="0"/>
              <a:t>5</a:t>
            </a:r>
            <a:r>
              <a:rPr lang="zh-CN" altLang="en-US" sz="2600" dirty="0"/>
              <a:t>年投资周期</a:t>
            </a:r>
            <a:endParaRPr lang="en-US" altLang="zh-CN" sz="2600" dirty="0"/>
          </a:p>
          <a:p>
            <a:pPr marL="0" indent="0">
              <a:lnSpc>
                <a:spcPts val="3000"/>
              </a:lnSpc>
              <a:buNone/>
            </a:pPr>
            <a:r>
              <a:rPr lang="en-US" dirty="0" smtClean="0"/>
              <a:t>     </a:t>
            </a:r>
            <a:r>
              <a:rPr lang="en-US" sz="2400" b="0" dirty="0">
                <a:solidFill>
                  <a:schemeClr val="tx1"/>
                </a:solidFill>
              </a:rPr>
              <a:t>Length – 5 </a:t>
            </a:r>
            <a:r>
              <a:rPr lang="en-US" sz="2400" b="0" dirty="0" err="1">
                <a:solidFill>
                  <a:schemeClr val="tx1"/>
                </a:solidFill>
              </a:rPr>
              <a:t>yrs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7383" y="5029200"/>
            <a:ext cx="342900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z="2600" dirty="0"/>
              <a:t>10</a:t>
            </a:r>
            <a:r>
              <a:rPr lang="zh-CN" altLang="en-US" sz="2600" dirty="0"/>
              <a:t>年投资周期</a:t>
            </a:r>
            <a:r>
              <a:rPr lang="en-US" sz="2400" b="0" dirty="0">
                <a:solidFill>
                  <a:schemeClr val="tx1"/>
                </a:solidFill>
              </a:rPr>
              <a:t>Length 8 – 10 </a:t>
            </a:r>
            <a:r>
              <a:rPr lang="en-US" sz="2400" b="0" dirty="0" err="1">
                <a:solidFill>
                  <a:schemeClr val="tx1"/>
                </a:solidFill>
              </a:rPr>
              <a:t>yrs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5654" y="5880968"/>
            <a:ext cx="401282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2600" dirty="0"/>
              <a:t>小于</a:t>
            </a:r>
            <a:r>
              <a:rPr lang="en-US" altLang="zh-CN" sz="2600" dirty="0"/>
              <a:t>15%</a:t>
            </a:r>
            <a:r>
              <a:rPr lang="zh-CN" altLang="en-US" sz="2600" dirty="0"/>
              <a:t>的失败率</a:t>
            </a:r>
            <a:r>
              <a:rPr lang="en-US" sz="2400" b="0" dirty="0">
                <a:solidFill>
                  <a:schemeClr val="tx1"/>
                </a:solidFill>
              </a:rPr>
              <a:t>Probably &lt; 15%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3429000"/>
            <a:ext cx="401282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600" dirty="0"/>
              <a:t>4.5</a:t>
            </a:r>
            <a:r>
              <a:rPr lang="zh-CN" altLang="en-US" sz="2600" dirty="0"/>
              <a:t>万美元管理</a:t>
            </a:r>
            <a:r>
              <a:rPr lang="zh-CN" altLang="en-US" sz="2600" dirty="0" smtClean="0"/>
              <a:t>费</a:t>
            </a:r>
            <a:endParaRPr lang="en-US" altLang="zh-CN" sz="2600" dirty="0" smtClean="0"/>
          </a:p>
          <a:p>
            <a:pPr marL="0" indent="0">
              <a:lnSpc>
                <a:spcPts val="3000"/>
              </a:lnSpc>
              <a:buNone/>
            </a:pP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     </a:t>
            </a:r>
            <a:r>
              <a:rPr lang="en-US" sz="2400" b="0" dirty="0" err="1">
                <a:solidFill>
                  <a:schemeClr val="tx1"/>
                </a:solidFill>
              </a:rPr>
              <a:t>Mgmt</a:t>
            </a:r>
            <a:r>
              <a:rPr lang="en-US" sz="2400" b="0" dirty="0">
                <a:solidFill>
                  <a:schemeClr val="tx1"/>
                </a:solidFill>
              </a:rPr>
              <a:t> Fee $45,000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3429000"/>
            <a:ext cx="401282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z="2600" dirty="0"/>
              <a:t>5.5</a:t>
            </a:r>
            <a:r>
              <a:rPr lang="zh-CN" altLang="en-US" sz="2600" dirty="0"/>
              <a:t>万美元管理</a:t>
            </a:r>
            <a:r>
              <a:rPr lang="zh-CN" altLang="en-US" sz="2600" dirty="0" smtClean="0"/>
              <a:t>费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     </a:t>
            </a:r>
            <a:r>
              <a:rPr lang="en-US" sz="2400" b="0" dirty="0" err="1">
                <a:solidFill>
                  <a:schemeClr val="tx1"/>
                </a:solidFill>
              </a:rPr>
              <a:t>Mgmt</a:t>
            </a:r>
            <a:r>
              <a:rPr lang="en-US" sz="2400" b="0" dirty="0">
                <a:solidFill>
                  <a:schemeClr val="tx1"/>
                </a:solidFill>
              </a:rPr>
              <a:t> Fee $55,000</a:t>
            </a:r>
          </a:p>
        </p:txBody>
      </p:sp>
    </p:spTree>
    <p:extLst>
      <p:ext uri="{BB962C8B-B14F-4D97-AF65-F5344CB8AC3E}">
        <p14:creationId xmlns:p14="http://schemas.microsoft.com/office/powerpoint/2010/main" val="25951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区域中心的问题</a:t>
            </a:r>
            <a:endParaRPr lang="en-US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Regional Center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4724400"/>
            <a:ext cx="42672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4488" indent="-344488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</a:pPr>
            <a:r>
              <a:rPr lang="zh-CN" alt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每年签证发放</a:t>
            </a:r>
            <a:r>
              <a:rPr lang="en-US" altLang="zh-CN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10000</a:t>
            </a:r>
            <a:r>
              <a:rPr lang="zh-CN" alt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个</a:t>
            </a:r>
            <a:endParaRPr lang="en-US" altLang="zh-CN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EB5 Limited to 10,000/ yr.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828" y="5638800"/>
            <a:ext cx="4974772" cy="9233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344488" indent="-344488"/>
            <a:r>
              <a:rPr lang="zh-CN" altLang="en-US" sz="2600" dirty="0"/>
              <a:t>签证等待处理时间</a:t>
            </a:r>
            <a:r>
              <a:rPr lang="en-US" altLang="zh-CN" sz="2600" dirty="0"/>
              <a:t>1-1</a:t>
            </a:r>
            <a:r>
              <a:rPr lang="zh-CN" altLang="en-US" sz="2600" dirty="0"/>
              <a:t>年半</a:t>
            </a:r>
            <a:endParaRPr lang="en-US" altLang="zh-CN" sz="2600" dirty="0"/>
          </a:p>
          <a:p>
            <a:pPr marL="0" indent="0">
              <a:buNone/>
            </a:pPr>
            <a:r>
              <a:rPr lang="en-US" sz="2600" b="0" dirty="0" smtClean="0">
                <a:solidFill>
                  <a:schemeClr val="tx1"/>
                </a:solidFill>
              </a:rPr>
              <a:t>     </a:t>
            </a:r>
            <a:r>
              <a:rPr lang="en-US" sz="2400" b="0" dirty="0">
                <a:solidFill>
                  <a:schemeClr val="tx1"/>
                </a:solidFill>
              </a:rPr>
              <a:t>1 to 1 ½ Year Approval Backlog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4724400"/>
            <a:ext cx="4506686" cy="9233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284163" indent="-284163"/>
            <a:r>
              <a:rPr lang="zh-CN" altLang="en-US" sz="2600" dirty="0"/>
              <a:t>对项目融资造成问题</a:t>
            </a:r>
            <a:endParaRPr lang="en-US" altLang="zh-CN" sz="2600" dirty="0"/>
          </a:p>
          <a:p>
            <a:pPr marL="0" indent="0">
              <a:buNone/>
            </a:pPr>
            <a:r>
              <a:rPr lang="en-US" sz="2600" b="0" dirty="0" smtClean="0">
                <a:solidFill>
                  <a:schemeClr val="tx1"/>
                </a:solidFill>
              </a:rPr>
              <a:t>    </a:t>
            </a:r>
            <a:r>
              <a:rPr lang="en-US" sz="2400" b="0" dirty="0" smtClean="0">
                <a:solidFill>
                  <a:schemeClr val="tx1"/>
                </a:solidFill>
              </a:rPr>
              <a:t>Negative </a:t>
            </a:r>
            <a:r>
              <a:rPr lang="en-US" sz="2400" b="0" dirty="0">
                <a:solidFill>
                  <a:schemeClr val="tx1"/>
                </a:solidFill>
              </a:rPr>
              <a:t>effect on financing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5638800"/>
            <a:ext cx="4506686" cy="110799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284163" indent="-284163"/>
            <a:r>
              <a:rPr lang="zh-CN" altLang="en-US" sz="2600" dirty="0"/>
              <a:t>直接投资可能是更好的选择</a:t>
            </a:r>
            <a:endParaRPr lang="en-US" altLang="zh-CN" sz="2600" dirty="0"/>
          </a:p>
          <a:p>
            <a:pPr marL="344488" indent="0">
              <a:lnSpc>
                <a:spcPts val="2400"/>
              </a:lnSpc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Investment EB5 may </a:t>
            </a:r>
            <a:r>
              <a:rPr lang="en-US" sz="2400" b="0" dirty="0">
                <a:solidFill>
                  <a:schemeClr val="tx1"/>
                </a:solidFill>
              </a:rPr>
              <a:t>be better option</a:t>
            </a: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387380"/>
              </p:ext>
            </p:extLst>
          </p:nvPr>
        </p:nvGraphicFramePr>
        <p:xfrm>
          <a:off x="914400" y="1445062"/>
          <a:ext cx="7529513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1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不做申报的结果</a:t>
            </a:r>
          </a:p>
          <a:p>
            <a:pPr algn="ctr" eaLnBrk="0" hangingPunct="0"/>
            <a:r>
              <a:rPr lang="en-US" sz="3800" dirty="0">
                <a:cs typeface="Times New Roman" pitchFamily="18" charset="0"/>
              </a:rPr>
              <a:t>W</a:t>
            </a:r>
            <a:r>
              <a:rPr lang="en-US" sz="3800" dirty="0" smtClean="0">
                <a:cs typeface="Times New Roman" pitchFamily="18" charset="0"/>
              </a:rPr>
              <a:t>hat If I Don’t Report?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950010"/>
            <a:ext cx="4454972" cy="14157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anose="05000000000000000000" pitchFamily="2" charset="2"/>
              <a:buChar char="Ø"/>
            </a:pPr>
            <a:r>
              <a:rPr lang="zh-CN" alt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美国政府基本会查到</a:t>
            </a:r>
            <a:endParaRPr lang="en-US" altLang="zh-C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9588"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U.S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 government will probably find 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466833"/>
            <a:ext cx="2135124" cy="1982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2586" y="5127167"/>
            <a:ext cx="3962400" cy="1015663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501650" marR="0" indent="-50165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buFont typeface="Wingdings" pitchFamily="2" charset="2"/>
              <a:buChar char="Ø"/>
              <a:tabLst/>
              <a:defRPr sz="3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b="1" dirty="0">
                <a:solidFill>
                  <a:srgbClr val="FFFF00"/>
                </a:solidFill>
              </a:rPr>
              <a:t>刑法案例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800" dirty="0" smtClean="0"/>
              <a:t>Criminal </a:t>
            </a:r>
            <a:r>
              <a:rPr lang="en-US" sz="2800" dirty="0"/>
              <a:t>Case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352800"/>
            <a:ext cx="6553200" cy="1471815"/>
            <a:chOff x="304800" y="3352800"/>
            <a:chExt cx="6553200" cy="1471815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3733800"/>
              <a:ext cx="5410200" cy="98488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501650" marR="0" indent="-501650" defTabSz="914400" eaLnBrk="1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200"/>
                </a:spcAft>
                <a:buClr>
                  <a:srgbClr val="FFC514"/>
                </a:buClr>
                <a:buSzPct val="95000"/>
                <a:buFont typeface="Wingdings" pitchFamily="2" charset="2"/>
                <a:buChar char="Ø"/>
                <a:tabLst/>
                <a:defRPr sz="3000" b="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FF00"/>
                  </a:solidFill>
                </a:rPr>
                <a:t>补缴所有年份的税收和罚金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smtClean="0"/>
                <a:t>      Tax </a:t>
              </a:r>
              <a:r>
                <a:rPr lang="en-US" sz="2800" dirty="0"/>
                <a:t>and penalties for all years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601" y="3352800"/>
              <a:ext cx="1311399" cy="14718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11739" r="65686" b="10000"/>
          <a:stretch/>
        </p:blipFill>
        <p:spPr>
          <a:xfrm>
            <a:off x="7011924" y="4724400"/>
            <a:ext cx="1219200" cy="1769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5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90600" y="381000"/>
            <a:ext cx="7162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000" dirty="0" smtClean="0">
                <a:solidFill>
                  <a:srgbClr val="FFC000"/>
                </a:solidFill>
                <a:cs typeface="Times New Roman" pitchFamily="18" charset="0"/>
              </a:rPr>
              <a:t>个人税务规划</a:t>
            </a:r>
            <a:endParaRPr lang="en-US" altLang="zh-CN" sz="4000" dirty="0">
              <a:solidFill>
                <a:srgbClr val="FFC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3800" dirty="0" smtClean="0">
                <a:cs typeface="Times New Roman" pitchFamily="18" charset="0"/>
              </a:rPr>
              <a:t>Individual Planning</a:t>
            </a:r>
            <a:endParaRPr lang="en-US" sz="3800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/>
        </p:blipFill>
        <p:spPr>
          <a:xfrm>
            <a:off x="1398154" y="2101865"/>
            <a:ext cx="1889991" cy="1938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80" y="2101864"/>
            <a:ext cx="2009292" cy="2001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1" y="5562600"/>
            <a:ext cx="8229599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zh-CN" altLang="en-US" sz="30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来自</a:t>
            </a:r>
            <a:r>
              <a:rPr lang="zh-CN" altLang="en-US" sz="30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于外国来源收入的外国税收抵免额</a:t>
            </a:r>
            <a:endParaRPr lang="en-US" altLang="zh-CN" sz="30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514"/>
              </a:buClr>
              <a:buSzPct val="95000"/>
              <a:tabLst/>
            </a:pP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Foreign Tax Credit for Income Earned Abroad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526782"/>
            <a:ext cx="3962400" cy="3896814"/>
            <a:chOff x="304800" y="1526782"/>
            <a:chExt cx="3962400" cy="3896814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038601"/>
              <a:ext cx="3962400" cy="138499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zh-CN" alt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美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国的全球税收体系</a:t>
              </a:r>
              <a:endPara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U.S. 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</a:pPr>
              <a:r>
                <a:rPr lang="en-US" sz="2800" b="0" dirty="0" smtClean="0">
                  <a:latin typeface="Times New Roman" pitchFamily="18" charset="0"/>
                  <a:cs typeface="Times New Roman" pitchFamily="18" charset="0"/>
                </a:rPr>
                <a:t>World-Wide Taxation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r="43162" b="10000"/>
            <a:stretch/>
          </p:blipFill>
          <p:spPr>
            <a:xfrm>
              <a:off x="425093" y="1526782"/>
              <a:ext cx="929518" cy="115016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876800" y="1472825"/>
            <a:ext cx="3820336" cy="3950770"/>
            <a:chOff x="4876800" y="1472825"/>
            <a:chExt cx="3820336" cy="3950770"/>
          </a:xfrm>
        </p:grpSpPr>
        <p:sp>
          <p:nvSpPr>
            <p:cNvPr id="13" name="TextBox 12"/>
            <p:cNvSpPr txBox="1"/>
            <p:nvPr/>
          </p:nvSpPr>
          <p:spPr>
            <a:xfrm>
              <a:off x="4876800" y="4038600"/>
              <a:ext cx="3676651" cy="138499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514"/>
                </a:buClr>
                <a:buSzPct val="95000"/>
                <a:tabLst/>
                <a:defRPr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algn="ctr"/>
              <a:r>
                <a:rPr lang="zh-CN" altLang="en-US" dirty="0" smtClean="0"/>
                <a:t>中国的全球税收体系</a:t>
              </a:r>
              <a:endParaRPr lang="en-US" dirty="0"/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China</a:t>
              </a:r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World-Wide Taxation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8" r="59167" b="8719"/>
            <a:stretch/>
          </p:blipFill>
          <p:spPr>
            <a:xfrm>
              <a:off x="7743288" y="1472825"/>
              <a:ext cx="953848" cy="1187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6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tx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tx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ans Serif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/>
      <a:bodyPr/>
      <a:lstStyle>
        <a:defPPr marL="501650" marR="0" indent="-501650" algn="l" defTabSz="914400" rtl="0" eaLnBrk="1" fontAlgn="base" latinLnBrk="0" hangingPunct="1">
          <a:lnSpc>
            <a:spcPct val="100000"/>
          </a:lnSpc>
          <a:spcBef>
            <a:spcPts val="700"/>
          </a:spcBef>
          <a:spcAft>
            <a:spcPts val="1200"/>
          </a:spcAft>
          <a:buClr>
            <a:srgbClr val="FFC514"/>
          </a:buClr>
          <a:buSzPct val="95000"/>
          <a:buFont typeface="Wingdings" pitchFamily="2" charset="2"/>
          <a:buChar char="Ø"/>
          <a:tabLst/>
          <a:defRPr sz="3200" b="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</TotalTime>
  <Words>1587</Words>
  <Application>Microsoft Office PowerPoint</Application>
  <PresentationFormat>On-screen Show (4:3)</PresentationFormat>
  <Paragraphs>315</Paragraphs>
  <Slides>23</Slides>
  <Notes>23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宋体</vt:lpstr>
      <vt:lpstr>Arial</vt:lpstr>
      <vt:lpstr>Corbel</vt:lpstr>
      <vt:lpstr>MS Reference Sans Serif</vt:lpstr>
      <vt:lpstr>Times New Roman</vt:lpstr>
      <vt:lpstr>Wingdings</vt:lpstr>
      <vt:lpstr>Wingdings 2</vt:lpstr>
      <vt:lpstr>Wingdings 3</vt:lpstr>
      <vt:lpstr>Custom Design</vt:lpstr>
      <vt:lpstr>Metro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Holme Roberts &amp; Owen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WEIHEM</dc:creator>
  <cp:lastModifiedBy>Mark Merric</cp:lastModifiedBy>
  <cp:revision>737</cp:revision>
  <cp:lastPrinted>2014-10-16T04:19:07Z</cp:lastPrinted>
  <dcterms:created xsi:type="dcterms:W3CDTF">2002-09-05T20:18:17Z</dcterms:created>
  <dcterms:modified xsi:type="dcterms:W3CDTF">2014-10-21T11:17:25Z</dcterms:modified>
</cp:coreProperties>
</file>